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3" r:id="rId3"/>
    <p:sldId id="304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 di Microsoft Office" initials="Office" lastIdx="1" clrIdx="0"/>
  <p:cmAuthor id="2" name="Utente di Microsoft Office" initials="Office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4B"/>
    <a:srgbClr val="5E5E5E"/>
    <a:srgbClr val="A0A0A0"/>
    <a:srgbClr val="A6BAC7"/>
    <a:srgbClr val="9AAFBA"/>
    <a:srgbClr val="72B5E5"/>
    <a:srgbClr val="D9D9D9"/>
    <a:srgbClr val="1F547A"/>
    <a:srgbClr val="EC6533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64" autoAdjust="0"/>
    <p:restoredTop sz="96028"/>
  </p:normalViewPr>
  <p:slideViewPr>
    <p:cSldViewPr snapToGrid="0" snapToObjects="1">
      <p:cViewPr varScale="1">
        <p:scale>
          <a:sx n="90" d="100"/>
          <a:sy n="90" d="100"/>
        </p:scale>
        <p:origin x="11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384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57531-14B6-3841-8AED-EFDF7DE9C8FC}" type="datetimeFigureOut">
              <a:rPr lang="it-IT" smtClean="0"/>
              <a:t>05/06/2020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206A4-F8A6-1246-81B0-7C2FFFD474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955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EF7BD-2E80-9746-9E4D-E8443FEDC759}" type="datetimeFigureOut">
              <a:rPr lang="it-IT" smtClean="0"/>
              <a:t>05/06/2020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C4A50-589C-0341-BAB6-1C8CBE744E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23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C4A50-589C-0341-BAB6-1C8CBE744E3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75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1" y="0"/>
            <a:ext cx="12191999" cy="6903717"/>
          </a:xfrm>
          <a:prstGeom prst="rect">
            <a:avLst/>
          </a:prstGeom>
          <a:solidFill>
            <a:srgbClr val="000000">
              <a:alpha val="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0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49" y="268005"/>
            <a:ext cx="891337" cy="42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1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 userDrawn="1"/>
        </p:nvSpPr>
        <p:spPr>
          <a:xfrm>
            <a:off x="1" y="0"/>
            <a:ext cx="12191999" cy="6903717"/>
          </a:xfrm>
          <a:prstGeom prst="rect">
            <a:avLst/>
          </a:prstGeom>
          <a:solidFill>
            <a:srgbClr val="000000">
              <a:alpha val="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1 18"/>
          <p:cNvCxnSpPr/>
          <p:nvPr userDrawn="1"/>
        </p:nvCxnSpPr>
        <p:spPr>
          <a:xfrm>
            <a:off x="755649" y="3186774"/>
            <a:ext cx="577241" cy="0"/>
          </a:xfrm>
          <a:prstGeom prst="line">
            <a:avLst/>
          </a:prstGeom>
          <a:ln w="47625">
            <a:solidFill>
              <a:srgbClr val="E352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49" y="3429000"/>
            <a:ext cx="2146287" cy="101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5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55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317" y="5692116"/>
            <a:ext cx="1461050" cy="691905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755649" y="5692116"/>
            <a:ext cx="7146149" cy="371478"/>
          </a:xfrm>
          <a:prstGeom prst="rect">
            <a:avLst/>
          </a:prstGeom>
        </p:spPr>
        <p:txBody>
          <a:bodyPr lIns="0" tIns="0" rIns="0" bIns="0" anchor="b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it-IT" sz="1800">
                <a:solidFill>
                  <a:schemeClr val="tx1">
                    <a:lumMod val="50000"/>
                    <a:lumOff val="50000"/>
                  </a:schemeClr>
                </a:solidFill>
              </a:rPr>
              <a:t>Cloud Enterprise </a:t>
            </a:r>
            <a:r>
              <a:rPr lang="it-IT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 servizi di Data Center</a:t>
            </a:r>
          </a:p>
        </p:txBody>
      </p:sp>
      <p:cxnSp>
        <p:nvCxnSpPr>
          <p:cNvPr id="9" name="Connettore 1 8"/>
          <p:cNvCxnSpPr/>
          <p:nvPr/>
        </p:nvCxnSpPr>
        <p:spPr>
          <a:xfrm>
            <a:off x="755649" y="5642575"/>
            <a:ext cx="577241" cy="0"/>
          </a:xfrm>
          <a:prstGeom prst="line">
            <a:avLst/>
          </a:prstGeom>
          <a:ln w="47625">
            <a:solidFill>
              <a:srgbClr val="E352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60935" y="5005478"/>
            <a:ext cx="7134978" cy="637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00" i="1" dirty="0">
              <a:solidFill>
                <a:srgbClr val="4B4B4B"/>
              </a:solidFill>
            </a:endParaRPr>
          </a:p>
          <a:p>
            <a:pPr>
              <a:lnSpc>
                <a:spcPct val="90000"/>
              </a:lnSpc>
            </a:pPr>
            <a:r>
              <a:rPr lang="it-IT" sz="3600" b="1" dirty="0">
                <a:solidFill>
                  <a:srgbClr val="4B4B4B"/>
                </a:solidFill>
                <a:cs typeface="Calibri"/>
              </a:rPr>
              <a:t>Digital360 AWARDS - 2020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84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/>
          <p:cNvSpPr txBox="1">
            <a:spLocks/>
          </p:cNvSpPr>
          <p:nvPr/>
        </p:nvSpPr>
        <p:spPr>
          <a:xfrm>
            <a:off x="670629" y="1364123"/>
            <a:ext cx="2445488" cy="451438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it-IT" sz="1600" b="1" i="1" dirty="0">
                <a:solidFill>
                  <a:srgbClr val="313131">
                    <a:lumMod val="50000"/>
                    <a:lumOff val="50000"/>
                  </a:srgb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Schema infrastruttura realizzata per Sisal S.p.A.</a:t>
            </a:r>
          </a:p>
          <a:p>
            <a:pPr algn="l">
              <a:lnSpc>
                <a:spcPct val="90000"/>
              </a:lnSpc>
            </a:pPr>
            <a:endParaRPr lang="it-IT" sz="1600" i="1" dirty="0">
              <a:solidFill>
                <a:srgbClr val="313131">
                  <a:lumMod val="50000"/>
                  <a:lumOff val="50000"/>
                </a:srgb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90000"/>
              </a:lnSpc>
            </a:pPr>
            <a:endParaRPr lang="it-IT" sz="1400" dirty="0"/>
          </a:p>
          <a:p>
            <a:pPr algn="l">
              <a:lnSpc>
                <a:spcPct val="90000"/>
              </a:lnSpc>
            </a:pPr>
            <a:r>
              <a:rPr lang="it-IT" sz="1400" dirty="0"/>
              <a:t>La soluzione consiste in un’infrastruttura ibrida completamente ridondata tra due Data Center di proprietà di Aruba - DC IT3 a Ponte San Pietro (BG) e DC IT 1 ad Arezzo.</a:t>
            </a:r>
          </a:p>
          <a:p>
            <a:pPr algn="l">
              <a:lnSpc>
                <a:spcPct val="90000"/>
              </a:lnSpc>
            </a:pPr>
            <a:endParaRPr lang="it-IT" sz="1600" i="1" dirty="0">
              <a:solidFill>
                <a:srgbClr val="313131">
                  <a:lumMod val="50000"/>
                  <a:lumOff val="50000"/>
                </a:srgb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90000"/>
              </a:lnSpc>
            </a:pPr>
            <a:r>
              <a:rPr lang="it-IT" sz="1400" dirty="0"/>
              <a:t>L’erogazione dei servizi avviene in modalità «</a:t>
            </a:r>
            <a:r>
              <a:rPr lang="it-IT" sz="1400" dirty="0" err="1"/>
              <a:t>active-active</a:t>
            </a:r>
            <a:r>
              <a:rPr lang="it-IT" sz="1400"/>
              <a:t>», </a:t>
            </a:r>
            <a:r>
              <a:rPr lang="it-IT" sz="1400" dirty="0"/>
              <a:t>quindi da entrambi i Data Center.</a:t>
            </a:r>
          </a:p>
          <a:p>
            <a:pPr algn="l">
              <a:lnSpc>
                <a:spcPct val="90000"/>
              </a:lnSpc>
            </a:pPr>
            <a:endParaRPr lang="it-IT" sz="1400" dirty="0"/>
          </a:p>
          <a:p>
            <a:pPr algn="l">
              <a:lnSpc>
                <a:spcPct val="90000"/>
              </a:lnSpc>
            </a:pPr>
            <a:r>
              <a:rPr lang="it-IT" sz="1400" dirty="0"/>
              <a:t>Alla soluzione di cloud privato si aggiunge poi un servizio di </a:t>
            </a:r>
            <a:r>
              <a:rPr lang="it-IT" sz="1400" dirty="0" err="1"/>
              <a:t>colocation</a:t>
            </a:r>
            <a:r>
              <a:rPr lang="it-IT" sz="1400" dirty="0"/>
              <a:t> fornito attraverso l’utilizzo di </a:t>
            </a:r>
            <a:r>
              <a:rPr lang="it-IT" sz="1400" dirty="0" err="1"/>
              <a:t>cage</a:t>
            </a:r>
            <a:r>
              <a:rPr lang="it-IT" sz="1400" dirty="0"/>
              <a:t> privati, dedicati ad ulteriori applicativi e servizi di Sisal.</a:t>
            </a:r>
          </a:p>
        </p:txBody>
      </p:sp>
      <p:cxnSp>
        <p:nvCxnSpPr>
          <p:cNvPr id="44" name="Connettore 1 43"/>
          <p:cNvCxnSpPr/>
          <p:nvPr/>
        </p:nvCxnSpPr>
        <p:spPr>
          <a:xfrm>
            <a:off x="752833" y="1917485"/>
            <a:ext cx="577241" cy="0"/>
          </a:xfrm>
          <a:prstGeom prst="line">
            <a:avLst/>
          </a:prstGeom>
          <a:ln w="47625">
            <a:solidFill>
              <a:srgbClr val="E352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 descr="Immagine che contiene computer, tavolo&#10;&#10;Descrizione generata automaticamente">
            <a:extLst>
              <a:ext uri="{FF2B5EF4-FFF2-40B4-BE49-F238E27FC236}">
                <a16:creationId xmlns:a16="http://schemas.microsoft.com/office/drawing/2014/main" id="{1781341B-099B-074F-896B-87017FF10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590" y="1650381"/>
            <a:ext cx="7556676" cy="374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9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/>
          <p:cNvSpPr txBox="1">
            <a:spLocks/>
          </p:cNvSpPr>
          <p:nvPr/>
        </p:nvSpPr>
        <p:spPr>
          <a:xfrm>
            <a:off x="763984" y="1695029"/>
            <a:ext cx="2445488" cy="451438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it-IT" sz="1600" b="1" i="1" dirty="0">
                <a:solidFill>
                  <a:srgbClr val="313131">
                    <a:lumMod val="50000"/>
                    <a:lumOff val="50000"/>
                  </a:srgb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Schema connettività tra le sedi di Sisal e i Data Center di Aruba</a:t>
            </a:r>
          </a:p>
          <a:p>
            <a:pPr algn="l">
              <a:lnSpc>
                <a:spcPct val="90000"/>
              </a:lnSpc>
            </a:pPr>
            <a:endParaRPr lang="it-IT" sz="1600" i="1" dirty="0">
              <a:solidFill>
                <a:srgbClr val="313131">
                  <a:lumMod val="50000"/>
                  <a:lumOff val="50000"/>
                </a:srgb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90000"/>
              </a:lnSpc>
            </a:pPr>
            <a:endParaRPr lang="it-IT" sz="1600" i="1" dirty="0">
              <a:solidFill>
                <a:srgbClr val="313131">
                  <a:lumMod val="50000"/>
                  <a:lumOff val="50000"/>
                </a:srgbClr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/>
            <a:r>
              <a:rPr lang="it-IT" sz="1400" dirty="0"/>
              <a:t>È stata inoltre creata un’infrastruttura di rete ad hoc che interconnette le sedi di Sisal ai Data Center Aruba sfruttando una banda elevata (10Gbps) e quindi una completa ridondanza della soluzione.</a:t>
            </a:r>
          </a:p>
        </p:txBody>
      </p:sp>
      <p:cxnSp>
        <p:nvCxnSpPr>
          <p:cNvPr id="44" name="Connettore 1 43"/>
          <p:cNvCxnSpPr/>
          <p:nvPr/>
        </p:nvCxnSpPr>
        <p:spPr>
          <a:xfrm>
            <a:off x="853193" y="2486197"/>
            <a:ext cx="577241" cy="0"/>
          </a:xfrm>
          <a:prstGeom prst="line">
            <a:avLst/>
          </a:prstGeom>
          <a:ln w="47625">
            <a:solidFill>
              <a:srgbClr val="E352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8B116DC5-5BC8-B047-A8EB-86411708C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607" y="799214"/>
            <a:ext cx="7442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93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9084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Impostazioni personalizzate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EB501D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9198</TotalTime>
  <Words>147</Words>
  <Application>Microsoft Office PowerPoint</Application>
  <PresentationFormat>Widescreen</PresentationFormat>
  <Paragraphs>16</Paragraphs>
  <Slides>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Segoe UI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Feny Montesano</cp:lastModifiedBy>
  <cp:revision>288</cp:revision>
  <dcterms:created xsi:type="dcterms:W3CDTF">2018-07-10T10:32:14Z</dcterms:created>
  <dcterms:modified xsi:type="dcterms:W3CDTF">2020-06-05T14:12:42Z</dcterms:modified>
</cp:coreProperties>
</file>