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71" r:id="rId3"/>
    <p:sldId id="258" r:id="rId4"/>
    <p:sldId id="259" r:id="rId5"/>
    <p:sldId id="260" r:id="rId6"/>
    <p:sldId id="263" r:id="rId7"/>
    <p:sldId id="264" r:id="rId8"/>
    <p:sldId id="265" r:id="rId9"/>
    <p:sldId id="272" r:id="rId10"/>
    <p:sldId id="299" r:id="rId11"/>
    <p:sldId id="302" r:id="rId12"/>
    <p:sldId id="267" r:id="rId13"/>
    <p:sldId id="300" r:id="rId14"/>
    <p:sldId id="275" r:id="rId15"/>
    <p:sldId id="295" r:id="rId16"/>
    <p:sldId id="297" r:id="rId17"/>
    <p:sldId id="301" r:id="rId18"/>
    <p:sldId id="269" r:id="rId1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mar Fogliadini" initials="OF"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11"/>
    <p:restoredTop sz="94704"/>
  </p:normalViewPr>
  <p:slideViewPr>
    <p:cSldViewPr snapToGrid="0" snapToObjects="1">
      <p:cViewPr varScale="1">
        <p:scale>
          <a:sx n="48" d="100"/>
          <a:sy n="48" d="100"/>
        </p:scale>
        <p:origin x="240" y="8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9-10-05T21:13:05.482" idx="1">
    <p:pos x="5791" y="-9761"/>
    <p:text>Set lay out and copy from BP</p:text>
    <p:extLst>
      <p:ext uri="{C676402C-5697-4E1C-873F-D02D1690AC5C}">
        <p15:threadingInfo xmlns:p15="http://schemas.microsoft.com/office/powerpoint/2012/main" timeZoneBias="-120"/>
      </p:ext>
    </p:extLst>
  </p:cm>
  <p:cm authorId="0" dt="2019-10-09T13:36:35.907" idx="2">
    <p:pos x="9660" y="-9712"/>
    <p:text>Replace photo Sara</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19-10-05T21:13:05.482" idx="3">
    <p:pos x="5791" y="-9761"/>
    <p:text>Set lay out and copy from BP</p:text>
    <p:extLst>
      <p:ext uri="{C676402C-5697-4E1C-873F-D02D1690AC5C}">
        <p15:threadingInfo xmlns:p15="http://schemas.microsoft.com/office/powerpoint/2012/main" timeZoneBias="-120"/>
      </p:ext>
    </p:extLst>
  </p:cm>
  <p:cm authorId="0" dt="2019-10-09T13:36:35.907" idx="4">
    <p:pos x="9660" y="-9712"/>
    <p:text>Replace photo Sara</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0" dt="2019-10-05T21:13:05.482" idx="5">
    <p:pos x="5791" y="-9761"/>
    <p:text>Set lay out and copy from BP</p:text>
    <p:extLst>
      <p:ext uri="{C676402C-5697-4E1C-873F-D02D1690AC5C}">
        <p15:threadingInfo xmlns:p15="http://schemas.microsoft.com/office/powerpoint/2012/main" timeZoneBias="-120"/>
      </p:ext>
    </p:extLst>
  </p:cm>
  <p:cm authorId="0" dt="2019-10-09T13:36:35.907" idx="6">
    <p:pos x="9660" y="-9712"/>
    <p:text>Replace photo Sara</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0" dt="2019-10-05T20:37:25.427" idx="10">
    <p:pos x="5709" y="-12442"/>
    <p:text>Foto financial services</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 name="Shape 103"/>
          <p:cNvSpPr>
            <a:spLocks noGrp="1" noRot="1" noChangeAspect="1"/>
          </p:cNvSpPr>
          <p:nvPr>
            <p:ph type="sldImg"/>
          </p:nvPr>
        </p:nvSpPr>
        <p:spPr>
          <a:xfrm>
            <a:off x="1143000" y="685800"/>
            <a:ext cx="4572000" cy="3429000"/>
          </a:xfrm>
          <a:prstGeom prst="rect">
            <a:avLst/>
          </a:prstGeom>
        </p:spPr>
        <p:txBody>
          <a:bodyPr/>
          <a:lstStyle/>
          <a:p>
            <a:endParaRPr/>
          </a:p>
        </p:txBody>
      </p:sp>
      <p:sp>
        <p:nvSpPr>
          <p:cNvPr id="104" name="Shape 10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DECK copy">
    <p:spTree>
      <p:nvGrpSpPr>
        <p:cNvPr id="1" name=""/>
        <p:cNvGrpSpPr/>
        <p:nvPr/>
      </p:nvGrpSpPr>
      <p:grpSpPr>
        <a:xfrm>
          <a:off x="0" y="0"/>
          <a:ext cx="0" cy="0"/>
          <a:chOff x="0" y="0"/>
          <a:chExt cx="0" cy="0"/>
        </a:xfrm>
      </p:grpSpPr>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6" name="Group"/>
          <p:cNvSpPr txBox="1"/>
          <p:nvPr/>
        </p:nvSpPr>
        <p:spPr>
          <a:xfrm>
            <a:off x="-94756" y="12652189"/>
            <a:ext cx="7778733" cy="7433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457200">
              <a:spcBef>
                <a:spcPts val="1200"/>
              </a:spcBef>
              <a:defRPr sz="1200" b="0">
                <a:solidFill>
                  <a:srgbClr val="FFFFFF"/>
                </a:solidFill>
                <a:latin typeface="Roboto"/>
                <a:ea typeface="Roboto"/>
                <a:cs typeface="Roboto"/>
                <a:sym typeface="Roboto"/>
              </a:defRPr>
            </a:lvl1pPr>
          </a:lstStyle>
          <a:p>
            <a:r>
              <a:t>© 2019 Riproduzione Riservata. LIFEdata SRL  Start-up Innovativa   PI 10680760963</a:t>
            </a:r>
          </a:p>
        </p:txBody>
      </p:sp>
      <p:grpSp>
        <p:nvGrpSpPr>
          <p:cNvPr id="31" name="Group"/>
          <p:cNvGrpSpPr/>
          <p:nvPr/>
        </p:nvGrpSpPr>
        <p:grpSpPr>
          <a:xfrm>
            <a:off x="11305344" y="12883008"/>
            <a:ext cx="1773311" cy="281683"/>
            <a:chOff x="0" y="0"/>
            <a:chExt cx="1773309" cy="281681"/>
          </a:xfrm>
        </p:grpSpPr>
        <p:sp>
          <p:nvSpPr>
            <p:cNvPr id="27" name="Made with"/>
            <p:cNvSpPr txBox="1"/>
            <p:nvPr/>
          </p:nvSpPr>
          <p:spPr>
            <a:xfrm>
              <a:off x="0" y="0"/>
              <a:ext cx="840411" cy="2816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spcBef>
                  <a:spcPts val="1200"/>
                </a:spcBef>
                <a:defRPr sz="1200" b="0">
                  <a:latin typeface="Roboto"/>
                  <a:ea typeface="Roboto"/>
                  <a:cs typeface="Roboto"/>
                  <a:sym typeface="Roboto"/>
                </a:defRPr>
              </a:lvl1pPr>
            </a:lstStyle>
            <a:p>
              <a:r>
                <a:t>Made with</a:t>
              </a:r>
            </a:p>
          </p:txBody>
        </p:sp>
        <p:sp>
          <p:nvSpPr>
            <p:cNvPr id="28" name="in"/>
            <p:cNvSpPr txBox="1"/>
            <p:nvPr/>
          </p:nvSpPr>
          <p:spPr>
            <a:xfrm>
              <a:off x="1153282" y="0"/>
              <a:ext cx="291333" cy="2816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spcBef>
                  <a:spcPts val="1200"/>
                </a:spcBef>
                <a:defRPr sz="1200" b="0">
                  <a:latin typeface="Roboto"/>
                  <a:ea typeface="Roboto"/>
                  <a:cs typeface="Roboto"/>
                  <a:sym typeface="Roboto"/>
                </a:defRPr>
              </a:lvl1pPr>
            </a:lstStyle>
            <a:p>
              <a:r>
                <a:t>in</a:t>
              </a:r>
            </a:p>
          </p:txBody>
        </p:sp>
        <p:pic>
          <p:nvPicPr>
            <p:cNvPr id="29" name="Image" descr="Image"/>
            <p:cNvPicPr>
              <a:picLocks noChangeAspect="1"/>
            </p:cNvPicPr>
            <p:nvPr/>
          </p:nvPicPr>
          <p:blipFill>
            <a:blip r:embed="rId2"/>
            <a:stretch>
              <a:fillRect/>
            </a:stretch>
          </p:blipFill>
          <p:spPr>
            <a:xfrm>
              <a:off x="879519" y="10477"/>
              <a:ext cx="260728" cy="260728"/>
            </a:xfrm>
            <a:prstGeom prst="rect">
              <a:avLst/>
            </a:prstGeom>
            <a:ln w="12700" cap="flat">
              <a:noFill/>
              <a:miter lim="400000"/>
            </a:ln>
            <a:effectLst/>
          </p:spPr>
        </p:pic>
        <p:pic>
          <p:nvPicPr>
            <p:cNvPr id="30" name="flag-it.png" descr="flag-it.png"/>
            <p:cNvPicPr>
              <a:picLocks noChangeAspect="1"/>
            </p:cNvPicPr>
            <p:nvPr/>
          </p:nvPicPr>
          <p:blipFill>
            <a:blip r:embed="rId3"/>
            <a:stretch>
              <a:fillRect/>
            </a:stretch>
          </p:blipFill>
          <p:spPr>
            <a:xfrm>
              <a:off x="1436356" y="27645"/>
              <a:ext cx="336954" cy="226392"/>
            </a:xfrm>
            <a:prstGeom prst="rect">
              <a:avLst/>
            </a:prstGeom>
            <a:ln w="12700" cap="flat">
              <a:noFill/>
              <a:miter lim="400000"/>
            </a:ln>
            <a:effectLst/>
          </p:spPr>
        </p:pic>
      </p:gr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CLEAN">
    <p:spTree>
      <p:nvGrpSpPr>
        <p:cNvPr id="1" name=""/>
        <p:cNvGrpSpPr/>
        <p:nvPr/>
      </p:nvGrpSpPr>
      <p:grpSpPr>
        <a:xfrm>
          <a:off x="0" y="0"/>
          <a:ext cx="0" cy="0"/>
          <a:chOff x="0" y="0"/>
          <a:chExt cx="0" cy="0"/>
        </a:xfrm>
      </p:grpSpPr>
      <p:sp>
        <p:nvSpPr>
          <p:cNvPr id="3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DECK">
    <p:spTree>
      <p:nvGrpSpPr>
        <p:cNvPr id="1" name=""/>
        <p:cNvGrpSpPr/>
        <p:nvPr/>
      </p:nvGrpSpPr>
      <p:grpSpPr>
        <a:xfrm>
          <a:off x="0" y="0"/>
          <a:ext cx="0" cy="0"/>
          <a:chOff x="0" y="0"/>
          <a:chExt cx="0" cy="0"/>
        </a:xfrm>
      </p:grpSpPr>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grpSp>
        <p:nvGrpSpPr>
          <p:cNvPr id="53" name="Group"/>
          <p:cNvGrpSpPr/>
          <p:nvPr/>
        </p:nvGrpSpPr>
        <p:grpSpPr>
          <a:xfrm>
            <a:off x="899316" y="551539"/>
            <a:ext cx="22568717" cy="12619502"/>
            <a:chOff x="0" y="0"/>
            <a:chExt cx="22568715" cy="12619501"/>
          </a:xfrm>
        </p:grpSpPr>
        <p:sp>
          <p:nvSpPr>
            <p:cNvPr id="46" name="© 2020 LIFEdata SRL All Rights Reserved."/>
            <p:cNvSpPr txBox="1"/>
            <p:nvPr/>
          </p:nvSpPr>
          <p:spPr>
            <a:xfrm>
              <a:off x="0" y="12338960"/>
              <a:ext cx="2923878" cy="279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 2020 LIFEdata SRL All Rights Reserved.</a:t>
              </a:r>
            </a:p>
          </p:txBody>
        </p:sp>
        <p:sp>
          <p:nvSpPr>
            <p:cNvPr id="47" name="Made with"/>
            <p:cNvSpPr txBox="1"/>
            <p:nvPr/>
          </p:nvSpPr>
          <p:spPr>
            <a:xfrm>
              <a:off x="3141499" y="12337819"/>
              <a:ext cx="84041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Made with</a:t>
              </a:r>
            </a:p>
          </p:txBody>
        </p:sp>
        <p:sp>
          <p:nvSpPr>
            <p:cNvPr id="48" name="in"/>
            <p:cNvSpPr txBox="1"/>
            <p:nvPr/>
          </p:nvSpPr>
          <p:spPr>
            <a:xfrm>
              <a:off x="4294782" y="12337819"/>
              <a:ext cx="29133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in</a:t>
              </a:r>
            </a:p>
          </p:txBody>
        </p:sp>
        <p:pic>
          <p:nvPicPr>
            <p:cNvPr id="49" name="Image" descr="Image"/>
            <p:cNvPicPr>
              <a:picLocks noChangeAspect="1"/>
            </p:cNvPicPr>
            <p:nvPr/>
          </p:nvPicPr>
          <p:blipFill>
            <a:blip r:embed="rId2"/>
            <a:stretch>
              <a:fillRect/>
            </a:stretch>
          </p:blipFill>
          <p:spPr>
            <a:xfrm>
              <a:off x="4021019" y="12348297"/>
              <a:ext cx="260727" cy="260728"/>
            </a:xfrm>
            <a:prstGeom prst="rect">
              <a:avLst/>
            </a:prstGeom>
            <a:ln w="12700" cap="flat">
              <a:noFill/>
              <a:miter lim="400000"/>
            </a:ln>
            <a:effectLst/>
          </p:spPr>
        </p:pic>
        <p:sp>
          <p:nvSpPr>
            <p:cNvPr id="50" name="|"/>
            <p:cNvSpPr txBox="1"/>
            <p:nvPr/>
          </p:nvSpPr>
          <p:spPr>
            <a:xfrm>
              <a:off x="2983247" y="12337819"/>
              <a:ext cx="175994"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Arial"/>
                  <a:ea typeface="Arial"/>
                  <a:cs typeface="Arial"/>
                  <a:sym typeface="Arial"/>
                </a:defRPr>
              </a:lvl1pPr>
            </a:lstStyle>
            <a:p>
              <a:pPr defTabSz="914400"/>
              <a:r>
                <a:t>|</a:t>
              </a:r>
            </a:p>
          </p:txBody>
        </p:sp>
        <p:pic>
          <p:nvPicPr>
            <p:cNvPr id="51" name="flag-it.png" descr="flag-it.png"/>
            <p:cNvPicPr>
              <a:picLocks noChangeAspect="1"/>
            </p:cNvPicPr>
            <p:nvPr/>
          </p:nvPicPr>
          <p:blipFill>
            <a:blip r:embed="rId3"/>
            <a:stretch>
              <a:fillRect/>
            </a:stretch>
          </p:blipFill>
          <p:spPr>
            <a:xfrm>
              <a:off x="4577855" y="12365465"/>
              <a:ext cx="336955" cy="226392"/>
            </a:xfrm>
            <a:prstGeom prst="rect">
              <a:avLst/>
            </a:prstGeom>
            <a:ln w="12700" cap="flat">
              <a:noFill/>
              <a:miter lim="400000"/>
            </a:ln>
            <a:effectLst/>
          </p:spPr>
        </p:pic>
        <p:pic>
          <p:nvPicPr>
            <p:cNvPr id="52" name="monte-dei-paschi-di-siena.png" descr="monte-dei-paschi-di-siena.png"/>
            <p:cNvPicPr>
              <a:picLocks noChangeAspect="1"/>
            </p:cNvPicPr>
            <p:nvPr/>
          </p:nvPicPr>
          <p:blipFill>
            <a:blip r:embed="rId4"/>
            <a:stretch>
              <a:fillRect/>
            </a:stretch>
          </p:blipFill>
          <p:spPr>
            <a:xfrm>
              <a:off x="20066815" y="0"/>
              <a:ext cx="2501901" cy="901700"/>
            </a:xfrm>
            <a:prstGeom prst="rect">
              <a:avLst/>
            </a:prstGeom>
            <a:ln w="12700" cap="flat">
              <a:noFill/>
              <a:miter lim="400000"/>
            </a:ln>
            <a:effectLst/>
          </p:spPr>
        </p:pic>
      </p:gr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DECK">
    <p:spTree>
      <p:nvGrpSpPr>
        <p:cNvPr id="1" name=""/>
        <p:cNvGrpSpPr/>
        <p:nvPr/>
      </p:nvGrpSpPr>
      <p:grpSpPr>
        <a:xfrm>
          <a:off x="0" y="0"/>
          <a:ext cx="0" cy="0"/>
          <a:chOff x="0" y="0"/>
          <a:chExt cx="0" cy="0"/>
        </a:xfrm>
      </p:grpSpPr>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1" name="Group"/>
          <p:cNvSpPr txBox="1"/>
          <p:nvPr/>
        </p:nvSpPr>
        <p:spPr>
          <a:xfrm>
            <a:off x="-94756" y="12652189"/>
            <a:ext cx="7778733" cy="7433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457200">
              <a:spcBef>
                <a:spcPts val="1200"/>
              </a:spcBef>
              <a:defRPr sz="1200" b="0">
                <a:latin typeface="Roboto"/>
                <a:ea typeface="Roboto"/>
                <a:cs typeface="Roboto"/>
                <a:sym typeface="Roboto"/>
              </a:defRPr>
            </a:lvl1pPr>
          </a:lstStyle>
          <a:p>
            <a:r>
              <a:t>© 2019 Riproduzione Riservata. LIFEdata SRL  Start-up Innovativa   PI 10680760963</a:t>
            </a:r>
          </a:p>
        </p:txBody>
      </p:sp>
      <p:pic>
        <p:nvPicPr>
          <p:cNvPr id="62" name="logo.png" descr="logo.png"/>
          <p:cNvPicPr>
            <a:picLocks noChangeAspect="1"/>
          </p:cNvPicPr>
          <p:nvPr/>
        </p:nvPicPr>
        <p:blipFill>
          <a:blip r:embed="rId2"/>
          <a:stretch>
            <a:fillRect/>
          </a:stretch>
        </p:blipFill>
        <p:spPr>
          <a:xfrm>
            <a:off x="20998369" y="667634"/>
            <a:ext cx="2447516" cy="572184"/>
          </a:xfrm>
          <a:prstGeom prst="rect">
            <a:avLst/>
          </a:prstGeom>
          <a:ln w="12700">
            <a:miter lim="400000"/>
          </a:ln>
        </p:spPr>
      </p:pic>
      <p:grpSp>
        <p:nvGrpSpPr>
          <p:cNvPr id="67" name="Group"/>
          <p:cNvGrpSpPr/>
          <p:nvPr/>
        </p:nvGrpSpPr>
        <p:grpSpPr>
          <a:xfrm>
            <a:off x="11305344" y="12883008"/>
            <a:ext cx="1773311" cy="281683"/>
            <a:chOff x="0" y="0"/>
            <a:chExt cx="1773309" cy="281681"/>
          </a:xfrm>
        </p:grpSpPr>
        <p:sp>
          <p:nvSpPr>
            <p:cNvPr id="63" name="Made with"/>
            <p:cNvSpPr txBox="1"/>
            <p:nvPr/>
          </p:nvSpPr>
          <p:spPr>
            <a:xfrm>
              <a:off x="0" y="0"/>
              <a:ext cx="840411" cy="2816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spcBef>
                  <a:spcPts val="1200"/>
                </a:spcBef>
                <a:defRPr sz="1200" b="0">
                  <a:latin typeface="Roboto"/>
                  <a:ea typeface="Roboto"/>
                  <a:cs typeface="Roboto"/>
                  <a:sym typeface="Roboto"/>
                </a:defRPr>
              </a:lvl1pPr>
            </a:lstStyle>
            <a:p>
              <a:r>
                <a:t>Made with</a:t>
              </a:r>
            </a:p>
          </p:txBody>
        </p:sp>
        <p:sp>
          <p:nvSpPr>
            <p:cNvPr id="64" name="in"/>
            <p:cNvSpPr txBox="1"/>
            <p:nvPr/>
          </p:nvSpPr>
          <p:spPr>
            <a:xfrm>
              <a:off x="1153282" y="0"/>
              <a:ext cx="291333" cy="2816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spcBef>
                  <a:spcPts val="1200"/>
                </a:spcBef>
                <a:defRPr sz="1200" b="0">
                  <a:latin typeface="Roboto"/>
                  <a:ea typeface="Roboto"/>
                  <a:cs typeface="Roboto"/>
                  <a:sym typeface="Roboto"/>
                </a:defRPr>
              </a:lvl1pPr>
            </a:lstStyle>
            <a:p>
              <a:r>
                <a:t>in</a:t>
              </a:r>
            </a:p>
          </p:txBody>
        </p:sp>
        <p:pic>
          <p:nvPicPr>
            <p:cNvPr id="65" name="Image" descr="Image"/>
            <p:cNvPicPr>
              <a:picLocks noChangeAspect="1"/>
            </p:cNvPicPr>
            <p:nvPr/>
          </p:nvPicPr>
          <p:blipFill>
            <a:blip r:embed="rId3"/>
            <a:stretch>
              <a:fillRect/>
            </a:stretch>
          </p:blipFill>
          <p:spPr>
            <a:xfrm>
              <a:off x="879519" y="10477"/>
              <a:ext cx="260728" cy="260728"/>
            </a:xfrm>
            <a:prstGeom prst="rect">
              <a:avLst/>
            </a:prstGeom>
            <a:ln w="12700" cap="flat">
              <a:noFill/>
              <a:miter lim="400000"/>
            </a:ln>
            <a:effectLst/>
          </p:spPr>
        </p:pic>
        <p:pic>
          <p:nvPicPr>
            <p:cNvPr id="66" name="flag-it.png" descr="flag-it.png"/>
            <p:cNvPicPr>
              <a:picLocks noChangeAspect="1"/>
            </p:cNvPicPr>
            <p:nvPr/>
          </p:nvPicPr>
          <p:blipFill>
            <a:blip r:embed="rId4"/>
            <a:stretch>
              <a:fillRect/>
            </a:stretch>
          </p:blipFill>
          <p:spPr>
            <a:xfrm>
              <a:off x="1436356" y="27645"/>
              <a:ext cx="336954" cy="226392"/>
            </a:xfrm>
            <a:prstGeom prst="rect">
              <a:avLst/>
            </a:prstGeom>
            <a:ln w="12700" cap="flat">
              <a:noFill/>
              <a:miter lim="400000"/>
            </a:ln>
            <a:effectLst/>
          </p:spPr>
        </p:pic>
      </p:gr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DECK">
    <p:spTree>
      <p:nvGrpSpPr>
        <p:cNvPr id="1" name=""/>
        <p:cNvGrpSpPr/>
        <p:nvPr/>
      </p:nvGrpSpPr>
      <p:grpSpPr>
        <a:xfrm>
          <a:off x="0" y="0"/>
          <a:ext cx="0" cy="0"/>
          <a:chOff x="0" y="0"/>
          <a:chExt cx="0" cy="0"/>
        </a:xfrm>
      </p:grpSpPr>
      <p:pic>
        <p:nvPicPr>
          <p:cNvPr id="74" name="lvmh_logotype_simple_n-1.jpg" descr="lvmh_logotype_simple_n-1.jpg"/>
          <p:cNvPicPr>
            <a:picLocks noChangeAspect="1"/>
          </p:cNvPicPr>
          <p:nvPr/>
        </p:nvPicPr>
        <p:blipFill>
          <a:blip r:embed="rId2"/>
          <a:srcRect/>
          <a:stretch>
            <a:fillRect/>
          </a:stretch>
        </p:blipFill>
        <p:spPr>
          <a:xfrm>
            <a:off x="19986302" y="-552879"/>
            <a:ext cx="4695809" cy="3319791"/>
          </a:xfrm>
          <a:prstGeom prst="rect">
            <a:avLst/>
          </a:prstGeom>
          <a:ln w="12700">
            <a:miter lim="400000"/>
          </a:ln>
        </p:spPr>
      </p:pic>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grpSp>
        <p:nvGrpSpPr>
          <p:cNvPr id="82" name="Group"/>
          <p:cNvGrpSpPr/>
          <p:nvPr/>
        </p:nvGrpSpPr>
        <p:grpSpPr>
          <a:xfrm>
            <a:off x="899316" y="12889358"/>
            <a:ext cx="4914811" cy="281683"/>
            <a:chOff x="0" y="0"/>
            <a:chExt cx="4914809" cy="281681"/>
          </a:xfrm>
        </p:grpSpPr>
        <p:sp>
          <p:nvSpPr>
            <p:cNvPr id="76" name="© 2020 LIFEdata SRL All Rights Reserved."/>
            <p:cNvSpPr txBox="1"/>
            <p:nvPr/>
          </p:nvSpPr>
          <p:spPr>
            <a:xfrm>
              <a:off x="0" y="1141"/>
              <a:ext cx="2923878" cy="279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spcBef>
                  <a:spcPts val="1200"/>
                </a:spcBef>
                <a:defRPr sz="1200" b="0">
                  <a:latin typeface="Roboto"/>
                  <a:ea typeface="Roboto"/>
                  <a:cs typeface="Roboto"/>
                  <a:sym typeface="Roboto"/>
                </a:defRPr>
              </a:lvl1pPr>
            </a:lstStyle>
            <a:p>
              <a:r>
                <a:t>© 2020 LIFEdata SRL All Rights Reserved.</a:t>
              </a:r>
            </a:p>
          </p:txBody>
        </p:sp>
        <p:sp>
          <p:nvSpPr>
            <p:cNvPr id="77" name="Made with"/>
            <p:cNvSpPr txBox="1"/>
            <p:nvPr/>
          </p:nvSpPr>
          <p:spPr>
            <a:xfrm>
              <a:off x="3141499" y="0"/>
              <a:ext cx="840412" cy="2816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spcBef>
                  <a:spcPts val="1200"/>
                </a:spcBef>
                <a:defRPr sz="1200" b="0">
                  <a:latin typeface="Roboto"/>
                  <a:ea typeface="Roboto"/>
                  <a:cs typeface="Roboto"/>
                  <a:sym typeface="Roboto"/>
                </a:defRPr>
              </a:lvl1pPr>
            </a:lstStyle>
            <a:p>
              <a:r>
                <a:t>Made with</a:t>
              </a:r>
            </a:p>
          </p:txBody>
        </p:sp>
        <p:sp>
          <p:nvSpPr>
            <p:cNvPr id="78" name="in"/>
            <p:cNvSpPr txBox="1"/>
            <p:nvPr/>
          </p:nvSpPr>
          <p:spPr>
            <a:xfrm>
              <a:off x="4294782" y="0"/>
              <a:ext cx="291332" cy="2816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spcBef>
                  <a:spcPts val="1200"/>
                </a:spcBef>
                <a:defRPr sz="1200" b="0">
                  <a:latin typeface="Roboto"/>
                  <a:ea typeface="Roboto"/>
                  <a:cs typeface="Roboto"/>
                  <a:sym typeface="Roboto"/>
                </a:defRPr>
              </a:lvl1pPr>
            </a:lstStyle>
            <a:p>
              <a:r>
                <a:t>in</a:t>
              </a:r>
            </a:p>
          </p:txBody>
        </p:sp>
        <p:pic>
          <p:nvPicPr>
            <p:cNvPr id="79" name="Image" descr="Image"/>
            <p:cNvPicPr>
              <a:picLocks noChangeAspect="1"/>
            </p:cNvPicPr>
            <p:nvPr/>
          </p:nvPicPr>
          <p:blipFill>
            <a:blip r:embed="rId3"/>
            <a:stretch>
              <a:fillRect/>
            </a:stretch>
          </p:blipFill>
          <p:spPr>
            <a:xfrm>
              <a:off x="4021019" y="10477"/>
              <a:ext cx="260727" cy="260728"/>
            </a:xfrm>
            <a:prstGeom prst="rect">
              <a:avLst/>
            </a:prstGeom>
            <a:ln w="12700" cap="flat">
              <a:noFill/>
              <a:miter lim="400000"/>
            </a:ln>
            <a:effectLst/>
          </p:spPr>
        </p:pic>
        <p:sp>
          <p:nvSpPr>
            <p:cNvPr id="80" name="|"/>
            <p:cNvSpPr txBox="1"/>
            <p:nvPr/>
          </p:nvSpPr>
          <p:spPr>
            <a:xfrm>
              <a:off x="2983247" y="0"/>
              <a:ext cx="175994" cy="2816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spcBef>
                  <a:spcPts val="1200"/>
                </a:spcBef>
                <a:defRPr sz="1200" b="0">
                  <a:latin typeface="Arial"/>
                  <a:ea typeface="Arial"/>
                  <a:cs typeface="Arial"/>
                  <a:sym typeface="Arial"/>
                </a:defRPr>
              </a:lvl1pPr>
            </a:lstStyle>
            <a:p>
              <a:r>
                <a:t>|</a:t>
              </a:r>
            </a:p>
          </p:txBody>
        </p:sp>
        <p:pic>
          <p:nvPicPr>
            <p:cNvPr id="81" name="flag-it.png" descr="flag-it.png"/>
            <p:cNvPicPr>
              <a:picLocks noChangeAspect="1"/>
            </p:cNvPicPr>
            <p:nvPr/>
          </p:nvPicPr>
          <p:blipFill>
            <a:blip r:embed="rId4"/>
            <a:stretch>
              <a:fillRect/>
            </a:stretch>
          </p:blipFill>
          <p:spPr>
            <a:xfrm>
              <a:off x="4577855" y="27645"/>
              <a:ext cx="336955" cy="226392"/>
            </a:xfrm>
            <a:prstGeom prst="rect">
              <a:avLst/>
            </a:prstGeom>
            <a:ln w="12700" cap="flat">
              <a:noFill/>
              <a:miter lim="400000"/>
            </a:ln>
            <a:effectLst/>
          </p:spPr>
        </p:pic>
      </p:gr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DECK">
    <p:spTree>
      <p:nvGrpSpPr>
        <p:cNvPr id="1" name=""/>
        <p:cNvGrpSpPr/>
        <p:nvPr/>
      </p:nvGrpSpPr>
      <p:grpSpPr>
        <a:xfrm>
          <a:off x="0" y="0"/>
          <a:ext cx="0" cy="0"/>
          <a:chOff x="0" y="0"/>
          <a:chExt cx="0" cy="0"/>
        </a:xfrm>
      </p:grpSpPr>
      <p:sp>
        <p:nvSpPr>
          <p:cNvPr id="89" name="Slide Number"/>
          <p:cNvSpPr txBox="1">
            <a:spLocks noGrp="1"/>
          </p:cNvSpPr>
          <p:nvPr>
            <p:ph type="sldNum" sz="quarter" idx="2"/>
          </p:nvPr>
        </p:nvSpPr>
        <p:spPr>
          <a:prstGeom prst="rect">
            <a:avLst/>
          </a:prstGeom>
        </p:spPr>
        <p:txBody>
          <a:bodyPr/>
          <a:lstStyle/>
          <a:p>
            <a:fld id="{86CB4B4D-7CA3-9044-876B-883B54F8677D}" type="slidenum">
              <a:t>‹#›</a:t>
            </a:fld>
            <a:endParaRPr/>
          </a:p>
        </p:txBody>
      </p:sp>
      <p:grpSp>
        <p:nvGrpSpPr>
          <p:cNvPr id="97" name="Group"/>
          <p:cNvGrpSpPr/>
          <p:nvPr/>
        </p:nvGrpSpPr>
        <p:grpSpPr>
          <a:xfrm>
            <a:off x="1977174" y="626514"/>
            <a:ext cx="21393210" cy="12462971"/>
            <a:chOff x="0" y="0"/>
            <a:chExt cx="21393208" cy="12462970"/>
          </a:xfrm>
        </p:grpSpPr>
        <p:sp>
          <p:nvSpPr>
            <p:cNvPr id="90" name="© 2020 LIFEdata SRL All Rights Reserved."/>
            <p:cNvSpPr txBox="1"/>
            <p:nvPr/>
          </p:nvSpPr>
          <p:spPr>
            <a:xfrm>
              <a:off x="0" y="12182430"/>
              <a:ext cx="2923878" cy="279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spcBef>
                  <a:spcPts val="1200"/>
                </a:spcBef>
                <a:defRPr sz="1200" b="0">
                  <a:latin typeface="Roboto"/>
                  <a:ea typeface="Roboto"/>
                  <a:cs typeface="Roboto"/>
                  <a:sym typeface="Roboto"/>
                </a:defRPr>
              </a:lvl1pPr>
            </a:lstStyle>
            <a:p>
              <a:r>
                <a:t>© 2020 LIFEdata SRL All Rights Reserved.</a:t>
              </a:r>
            </a:p>
          </p:txBody>
        </p:sp>
        <p:sp>
          <p:nvSpPr>
            <p:cNvPr id="91" name="Made with"/>
            <p:cNvSpPr txBox="1"/>
            <p:nvPr/>
          </p:nvSpPr>
          <p:spPr>
            <a:xfrm>
              <a:off x="3141499" y="12181289"/>
              <a:ext cx="840412" cy="2816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spcBef>
                  <a:spcPts val="1200"/>
                </a:spcBef>
                <a:defRPr sz="1200" b="0">
                  <a:latin typeface="Roboto"/>
                  <a:ea typeface="Roboto"/>
                  <a:cs typeface="Roboto"/>
                  <a:sym typeface="Roboto"/>
                </a:defRPr>
              </a:lvl1pPr>
            </a:lstStyle>
            <a:p>
              <a:r>
                <a:t>Made with</a:t>
              </a:r>
            </a:p>
          </p:txBody>
        </p:sp>
        <p:sp>
          <p:nvSpPr>
            <p:cNvPr id="92" name="in"/>
            <p:cNvSpPr txBox="1"/>
            <p:nvPr/>
          </p:nvSpPr>
          <p:spPr>
            <a:xfrm>
              <a:off x="4294782" y="12181289"/>
              <a:ext cx="291332" cy="2816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spcBef>
                  <a:spcPts val="1200"/>
                </a:spcBef>
                <a:defRPr sz="1200" b="0">
                  <a:latin typeface="Roboto"/>
                  <a:ea typeface="Roboto"/>
                  <a:cs typeface="Roboto"/>
                  <a:sym typeface="Roboto"/>
                </a:defRPr>
              </a:lvl1pPr>
            </a:lstStyle>
            <a:p>
              <a:r>
                <a:t>in</a:t>
              </a:r>
            </a:p>
          </p:txBody>
        </p:sp>
        <p:pic>
          <p:nvPicPr>
            <p:cNvPr id="93" name="Image" descr="Image"/>
            <p:cNvPicPr>
              <a:picLocks noChangeAspect="1"/>
            </p:cNvPicPr>
            <p:nvPr/>
          </p:nvPicPr>
          <p:blipFill>
            <a:blip r:embed="rId2"/>
            <a:stretch>
              <a:fillRect/>
            </a:stretch>
          </p:blipFill>
          <p:spPr>
            <a:xfrm>
              <a:off x="4021019" y="12191766"/>
              <a:ext cx="260727" cy="260728"/>
            </a:xfrm>
            <a:prstGeom prst="rect">
              <a:avLst/>
            </a:prstGeom>
            <a:ln w="12700" cap="flat">
              <a:noFill/>
              <a:miter lim="400000"/>
            </a:ln>
            <a:effectLst/>
          </p:spPr>
        </p:pic>
        <p:sp>
          <p:nvSpPr>
            <p:cNvPr id="94" name="|"/>
            <p:cNvSpPr txBox="1"/>
            <p:nvPr/>
          </p:nvSpPr>
          <p:spPr>
            <a:xfrm>
              <a:off x="2983247" y="12181289"/>
              <a:ext cx="175994" cy="2816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spcBef>
                  <a:spcPts val="1200"/>
                </a:spcBef>
                <a:defRPr sz="1200" b="0">
                  <a:latin typeface="Arial"/>
                  <a:ea typeface="Arial"/>
                  <a:cs typeface="Arial"/>
                  <a:sym typeface="Arial"/>
                </a:defRPr>
              </a:lvl1pPr>
            </a:lstStyle>
            <a:p>
              <a:r>
                <a:t>|</a:t>
              </a:r>
            </a:p>
          </p:txBody>
        </p:sp>
        <p:pic>
          <p:nvPicPr>
            <p:cNvPr id="95" name="Vittoria-Assicurazioni-Logo-2017-648x236-1-e1512121212526.jpg" descr="Vittoria-Assicurazioni-Logo-2017-648x236-1-e1512121212526.jpg"/>
            <p:cNvPicPr>
              <a:picLocks noChangeAspect="1"/>
            </p:cNvPicPr>
            <p:nvPr/>
          </p:nvPicPr>
          <p:blipFill>
            <a:blip r:embed="rId3"/>
            <a:stretch>
              <a:fillRect/>
            </a:stretch>
          </p:blipFill>
          <p:spPr>
            <a:xfrm>
              <a:off x="19448073" y="0"/>
              <a:ext cx="1945136" cy="708030"/>
            </a:xfrm>
            <a:prstGeom prst="rect">
              <a:avLst/>
            </a:prstGeom>
            <a:ln w="12700" cap="flat">
              <a:noFill/>
              <a:miter lim="400000"/>
            </a:ln>
            <a:effectLst/>
          </p:spPr>
        </p:pic>
        <p:pic>
          <p:nvPicPr>
            <p:cNvPr id="96" name="flag-it.png" descr="flag-it.png"/>
            <p:cNvPicPr>
              <a:picLocks noChangeAspect="1"/>
            </p:cNvPicPr>
            <p:nvPr/>
          </p:nvPicPr>
          <p:blipFill>
            <a:blip r:embed="rId4"/>
            <a:stretch>
              <a:fillRect/>
            </a:stretch>
          </p:blipFill>
          <p:spPr>
            <a:xfrm>
              <a:off x="4577855" y="12208934"/>
              <a:ext cx="336955" cy="226392"/>
            </a:xfrm>
            <a:prstGeom prst="rect">
              <a:avLst/>
            </a:prstGeom>
            <a:ln w="12700" cap="flat">
              <a:noFill/>
              <a:miter lim="400000"/>
            </a:ln>
            <a:effectLst/>
          </p:spPr>
        </p:pic>
      </p:gr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Number"/>
          <p:cNvSpPr txBox="1">
            <a:spLocks noGrp="1"/>
          </p:cNvSpPr>
          <p:nvPr>
            <p:ph type="sldNum" sz="quarter" idx="2"/>
          </p:nvPr>
        </p:nvSpPr>
        <p:spPr>
          <a:xfrm>
            <a:off x="23202899" y="12863512"/>
            <a:ext cx="326729" cy="320676"/>
          </a:xfrm>
          <a:prstGeom prst="rect">
            <a:avLst/>
          </a:prstGeom>
          <a:ln w="12700">
            <a:miter lim="400000"/>
          </a:ln>
        </p:spPr>
        <p:txBody>
          <a:bodyPr wrap="none" lIns="71437" tIns="71437" rIns="71437" bIns="71437">
            <a:spAutoFit/>
          </a:bodyPr>
          <a:lstStyle>
            <a:lvl1pPr defTabSz="821531">
              <a:defRPr sz="1200" b="0">
                <a:solidFill>
                  <a:srgbClr val="011F46"/>
                </a:solidFill>
                <a:latin typeface="Roboto"/>
                <a:ea typeface="Roboto"/>
                <a:cs typeface="Roboto"/>
                <a:sym typeface="Roboto"/>
              </a:defRPr>
            </a:lvl1pPr>
          </a:lstStyle>
          <a:p>
            <a:fld id="{86CB4B4D-7CA3-9044-876B-883B54F8677D}" type="slidenum">
              <a:t>‹#›</a:t>
            </a:fld>
            <a:endParaRPr/>
          </a:p>
        </p:txBody>
      </p:sp>
      <p:sp>
        <p:nvSpPr>
          <p:cNvPr id="3" name="Group"/>
          <p:cNvSpPr txBox="1"/>
          <p:nvPr/>
        </p:nvSpPr>
        <p:spPr>
          <a:xfrm>
            <a:off x="-94756" y="12652189"/>
            <a:ext cx="7778733" cy="7433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457200">
              <a:spcBef>
                <a:spcPts val="1200"/>
              </a:spcBef>
              <a:defRPr sz="1200" b="0">
                <a:latin typeface="Roboto"/>
                <a:ea typeface="Roboto"/>
                <a:cs typeface="Roboto"/>
                <a:sym typeface="Roboto"/>
              </a:defRPr>
            </a:lvl1pPr>
          </a:lstStyle>
          <a:p>
            <a:r>
              <a:t>© 2019 Riproduzione Riservata. LIFEdata SRL  Start-up Innovativa   PI 10680760963</a:t>
            </a:r>
          </a:p>
        </p:txBody>
      </p:sp>
      <p:grpSp>
        <p:nvGrpSpPr>
          <p:cNvPr id="8" name="Group"/>
          <p:cNvGrpSpPr/>
          <p:nvPr/>
        </p:nvGrpSpPr>
        <p:grpSpPr>
          <a:xfrm>
            <a:off x="11305344" y="12883008"/>
            <a:ext cx="1773311" cy="281683"/>
            <a:chOff x="0" y="0"/>
            <a:chExt cx="1773309" cy="281681"/>
          </a:xfrm>
        </p:grpSpPr>
        <p:sp>
          <p:nvSpPr>
            <p:cNvPr id="4" name="Made with"/>
            <p:cNvSpPr txBox="1"/>
            <p:nvPr/>
          </p:nvSpPr>
          <p:spPr>
            <a:xfrm>
              <a:off x="0" y="0"/>
              <a:ext cx="840411" cy="2816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spcBef>
                  <a:spcPts val="1200"/>
                </a:spcBef>
                <a:defRPr sz="1200" b="0">
                  <a:latin typeface="Roboto"/>
                  <a:ea typeface="Roboto"/>
                  <a:cs typeface="Roboto"/>
                  <a:sym typeface="Roboto"/>
                </a:defRPr>
              </a:lvl1pPr>
            </a:lstStyle>
            <a:p>
              <a:r>
                <a:t>Made with</a:t>
              </a:r>
            </a:p>
          </p:txBody>
        </p:sp>
        <p:sp>
          <p:nvSpPr>
            <p:cNvPr id="5" name="in"/>
            <p:cNvSpPr txBox="1"/>
            <p:nvPr/>
          </p:nvSpPr>
          <p:spPr>
            <a:xfrm>
              <a:off x="1153282" y="0"/>
              <a:ext cx="291333" cy="2816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defTabSz="457200">
                <a:spcBef>
                  <a:spcPts val="1200"/>
                </a:spcBef>
                <a:defRPr sz="1200" b="0">
                  <a:latin typeface="Roboto"/>
                  <a:ea typeface="Roboto"/>
                  <a:cs typeface="Roboto"/>
                  <a:sym typeface="Roboto"/>
                </a:defRPr>
              </a:lvl1pPr>
            </a:lstStyle>
            <a:p>
              <a:r>
                <a:t>in</a:t>
              </a:r>
            </a:p>
          </p:txBody>
        </p:sp>
        <p:pic>
          <p:nvPicPr>
            <p:cNvPr id="6" name="Image" descr="Image"/>
            <p:cNvPicPr>
              <a:picLocks noChangeAspect="1"/>
            </p:cNvPicPr>
            <p:nvPr/>
          </p:nvPicPr>
          <p:blipFill>
            <a:blip r:embed="rId8"/>
            <a:stretch>
              <a:fillRect/>
            </a:stretch>
          </p:blipFill>
          <p:spPr>
            <a:xfrm>
              <a:off x="879519" y="10477"/>
              <a:ext cx="260728" cy="260728"/>
            </a:xfrm>
            <a:prstGeom prst="rect">
              <a:avLst/>
            </a:prstGeom>
            <a:ln w="12700" cap="flat">
              <a:noFill/>
              <a:miter lim="400000"/>
            </a:ln>
            <a:effectLst/>
          </p:spPr>
        </p:pic>
        <p:pic>
          <p:nvPicPr>
            <p:cNvPr id="7" name="flag-it.png" descr="flag-it.png"/>
            <p:cNvPicPr>
              <a:picLocks noChangeAspect="1"/>
            </p:cNvPicPr>
            <p:nvPr/>
          </p:nvPicPr>
          <p:blipFill>
            <a:blip r:embed="rId9"/>
            <a:stretch>
              <a:fillRect/>
            </a:stretch>
          </p:blipFill>
          <p:spPr>
            <a:xfrm>
              <a:off x="1436356" y="27645"/>
              <a:ext cx="336954" cy="226392"/>
            </a:xfrm>
            <a:prstGeom prst="rect">
              <a:avLst/>
            </a:prstGeom>
            <a:ln w="12700" cap="flat">
              <a:noFill/>
              <a:miter lim="400000"/>
            </a:ln>
            <a:effectLst/>
          </p:spPr>
        </p:pic>
      </p:grpSp>
      <p:pic>
        <p:nvPicPr>
          <p:cNvPr id="9" name="Vodafone_Logo.png" descr="Vodafone_Logo.png"/>
          <p:cNvPicPr>
            <a:picLocks noChangeAspect="1"/>
          </p:cNvPicPr>
          <p:nvPr/>
        </p:nvPicPr>
        <p:blipFill>
          <a:blip r:embed="rId10"/>
          <a:stretch>
            <a:fillRect/>
          </a:stretch>
        </p:blipFill>
        <p:spPr>
          <a:xfrm>
            <a:off x="22152204" y="637626"/>
            <a:ext cx="1214957" cy="656345"/>
          </a:xfrm>
          <a:prstGeom prst="rect">
            <a:avLst/>
          </a:prstGeom>
          <a:ln w="12700">
            <a:miter lim="400000"/>
          </a:ln>
        </p:spPr>
      </p:pic>
      <p:sp>
        <p:nvSpPr>
          <p:cNvPr id="10" name="Title Text"/>
          <p:cNvSpPr txBox="1">
            <a:spLocks noGrp="1"/>
          </p:cNvSpPr>
          <p:nvPr>
            <p:ph type="title"/>
          </p:nvPr>
        </p:nvSpPr>
        <p:spPr>
          <a:xfrm>
            <a:off x="1328737" y="967581"/>
            <a:ext cx="14716126" cy="46434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ormAutofit/>
          </a:bodyPr>
          <a:lstStyle/>
          <a:p>
            <a:r>
              <a:t>Title Text</a:t>
            </a:r>
          </a:p>
        </p:txBody>
      </p:sp>
      <p:sp>
        <p:nvSpPr>
          <p:cNvPr id="11" name="Body Level One…"/>
          <p:cNvSpPr txBox="1">
            <a:spLocks noGrp="1"/>
          </p:cNvSpPr>
          <p:nvPr>
            <p:ph type="body" idx="1"/>
          </p:nvPr>
        </p:nvSpPr>
        <p:spPr>
          <a:xfrm>
            <a:off x="4833937" y="7090171"/>
            <a:ext cx="14716126" cy="15894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ormAutofit/>
          </a:bodyPr>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Lst>
  <p:transition spd="med"/>
  <p:txStyles>
    <p:titleStyle>
      <a:lvl1pPr marL="0" marR="0" indent="0" algn="l" defTabSz="821531" latinLnBrk="0">
        <a:lnSpc>
          <a:spcPct val="100000"/>
        </a:lnSpc>
        <a:spcBef>
          <a:spcPts val="0"/>
        </a:spcBef>
        <a:spcAft>
          <a:spcPts val="0"/>
        </a:spcAft>
        <a:buClrTx/>
        <a:buSzTx/>
        <a:buFontTx/>
        <a:buNone/>
        <a:tabLst/>
        <a:defRPr sz="5200" b="1" i="0" u="none" strike="noStrike" cap="none" spc="0" baseline="0">
          <a:solidFill>
            <a:srgbClr val="000000"/>
          </a:solidFill>
          <a:uFillTx/>
          <a:latin typeface="Roboto"/>
          <a:ea typeface="Roboto"/>
          <a:cs typeface="Roboto"/>
          <a:sym typeface="Roboto"/>
        </a:defRPr>
      </a:lvl1pPr>
      <a:lvl2pPr marL="0" marR="0" indent="0" algn="l" defTabSz="821531" latinLnBrk="0">
        <a:lnSpc>
          <a:spcPct val="100000"/>
        </a:lnSpc>
        <a:spcBef>
          <a:spcPts val="0"/>
        </a:spcBef>
        <a:spcAft>
          <a:spcPts val="0"/>
        </a:spcAft>
        <a:buClrTx/>
        <a:buSzTx/>
        <a:buFontTx/>
        <a:buNone/>
        <a:tabLst/>
        <a:defRPr sz="5200" b="1" i="0" u="none" strike="noStrike" cap="none" spc="0" baseline="0">
          <a:solidFill>
            <a:srgbClr val="000000"/>
          </a:solidFill>
          <a:uFillTx/>
          <a:latin typeface="Roboto"/>
          <a:ea typeface="Roboto"/>
          <a:cs typeface="Roboto"/>
          <a:sym typeface="Roboto"/>
        </a:defRPr>
      </a:lvl2pPr>
      <a:lvl3pPr marL="0" marR="0" indent="0" algn="l" defTabSz="821531" latinLnBrk="0">
        <a:lnSpc>
          <a:spcPct val="100000"/>
        </a:lnSpc>
        <a:spcBef>
          <a:spcPts val="0"/>
        </a:spcBef>
        <a:spcAft>
          <a:spcPts val="0"/>
        </a:spcAft>
        <a:buClrTx/>
        <a:buSzTx/>
        <a:buFontTx/>
        <a:buNone/>
        <a:tabLst/>
        <a:defRPr sz="5200" b="1" i="0" u="none" strike="noStrike" cap="none" spc="0" baseline="0">
          <a:solidFill>
            <a:srgbClr val="000000"/>
          </a:solidFill>
          <a:uFillTx/>
          <a:latin typeface="Roboto"/>
          <a:ea typeface="Roboto"/>
          <a:cs typeface="Roboto"/>
          <a:sym typeface="Roboto"/>
        </a:defRPr>
      </a:lvl3pPr>
      <a:lvl4pPr marL="0" marR="0" indent="0" algn="l" defTabSz="821531" latinLnBrk="0">
        <a:lnSpc>
          <a:spcPct val="100000"/>
        </a:lnSpc>
        <a:spcBef>
          <a:spcPts val="0"/>
        </a:spcBef>
        <a:spcAft>
          <a:spcPts val="0"/>
        </a:spcAft>
        <a:buClrTx/>
        <a:buSzTx/>
        <a:buFontTx/>
        <a:buNone/>
        <a:tabLst/>
        <a:defRPr sz="5200" b="1" i="0" u="none" strike="noStrike" cap="none" spc="0" baseline="0">
          <a:solidFill>
            <a:srgbClr val="000000"/>
          </a:solidFill>
          <a:uFillTx/>
          <a:latin typeface="Roboto"/>
          <a:ea typeface="Roboto"/>
          <a:cs typeface="Roboto"/>
          <a:sym typeface="Roboto"/>
        </a:defRPr>
      </a:lvl4pPr>
      <a:lvl5pPr marL="0" marR="0" indent="0" algn="l" defTabSz="821531" latinLnBrk="0">
        <a:lnSpc>
          <a:spcPct val="100000"/>
        </a:lnSpc>
        <a:spcBef>
          <a:spcPts val="0"/>
        </a:spcBef>
        <a:spcAft>
          <a:spcPts val="0"/>
        </a:spcAft>
        <a:buClrTx/>
        <a:buSzTx/>
        <a:buFontTx/>
        <a:buNone/>
        <a:tabLst/>
        <a:defRPr sz="5200" b="1" i="0" u="none" strike="noStrike" cap="none" spc="0" baseline="0">
          <a:solidFill>
            <a:srgbClr val="000000"/>
          </a:solidFill>
          <a:uFillTx/>
          <a:latin typeface="Roboto"/>
          <a:ea typeface="Roboto"/>
          <a:cs typeface="Roboto"/>
          <a:sym typeface="Roboto"/>
        </a:defRPr>
      </a:lvl5pPr>
      <a:lvl6pPr marL="0" marR="0" indent="0" algn="l" defTabSz="821531" latinLnBrk="0">
        <a:lnSpc>
          <a:spcPct val="100000"/>
        </a:lnSpc>
        <a:spcBef>
          <a:spcPts val="0"/>
        </a:spcBef>
        <a:spcAft>
          <a:spcPts val="0"/>
        </a:spcAft>
        <a:buClrTx/>
        <a:buSzTx/>
        <a:buFontTx/>
        <a:buNone/>
        <a:tabLst/>
        <a:defRPr sz="5200" b="1" i="0" u="none" strike="noStrike" cap="none" spc="0" baseline="0">
          <a:solidFill>
            <a:srgbClr val="000000"/>
          </a:solidFill>
          <a:uFillTx/>
          <a:latin typeface="Roboto"/>
          <a:ea typeface="Roboto"/>
          <a:cs typeface="Roboto"/>
          <a:sym typeface="Roboto"/>
        </a:defRPr>
      </a:lvl6pPr>
      <a:lvl7pPr marL="0" marR="0" indent="0" algn="l" defTabSz="821531" latinLnBrk="0">
        <a:lnSpc>
          <a:spcPct val="100000"/>
        </a:lnSpc>
        <a:spcBef>
          <a:spcPts val="0"/>
        </a:spcBef>
        <a:spcAft>
          <a:spcPts val="0"/>
        </a:spcAft>
        <a:buClrTx/>
        <a:buSzTx/>
        <a:buFontTx/>
        <a:buNone/>
        <a:tabLst/>
        <a:defRPr sz="5200" b="1" i="0" u="none" strike="noStrike" cap="none" spc="0" baseline="0">
          <a:solidFill>
            <a:srgbClr val="000000"/>
          </a:solidFill>
          <a:uFillTx/>
          <a:latin typeface="Roboto"/>
          <a:ea typeface="Roboto"/>
          <a:cs typeface="Roboto"/>
          <a:sym typeface="Roboto"/>
        </a:defRPr>
      </a:lvl7pPr>
      <a:lvl8pPr marL="0" marR="0" indent="0" algn="l" defTabSz="821531" latinLnBrk="0">
        <a:lnSpc>
          <a:spcPct val="100000"/>
        </a:lnSpc>
        <a:spcBef>
          <a:spcPts val="0"/>
        </a:spcBef>
        <a:spcAft>
          <a:spcPts val="0"/>
        </a:spcAft>
        <a:buClrTx/>
        <a:buSzTx/>
        <a:buFontTx/>
        <a:buNone/>
        <a:tabLst/>
        <a:defRPr sz="5200" b="1" i="0" u="none" strike="noStrike" cap="none" spc="0" baseline="0">
          <a:solidFill>
            <a:srgbClr val="000000"/>
          </a:solidFill>
          <a:uFillTx/>
          <a:latin typeface="Roboto"/>
          <a:ea typeface="Roboto"/>
          <a:cs typeface="Roboto"/>
          <a:sym typeface="Roboto"/>
        </a:defRPr>
      </a:lvl8pPr>
      <a:lvl9pPr marL="0" marR="0" indent="0" algn="l" defTabSz="821531" latinLnBrk="0">
        <a:lnSpc>
          <a:spcPct val="100000"/>
        </a:lnSpc>
        <a:spcBef>
          <a:spcPts val="0"/>
        </a:spcBef>
        <a:spcAft>
          <a:spcPts val="0"/>
        </a:spcAft>
        <a:buClrTx/>
        <a:buSzTx/>
        <a:buFontTx/>
        <a:buNone/>
        <a:tabLst/>
        <a:defRPr sz="5200" b="1" i="0" u="none" strike="noStrike" cap="none" spc="0" baseline="0">
          <a:solidFill>
            <a:srgbClr val="000000"/>
          </a:solidFill>
          <a:uFillTx/>
          <a:latin typeface="Roboto"/>
          <a:ea typeface="Roboto"/>
          <a:cs typeface="Roboto"/>
          <a:sym typeface="Roboto"/>
        </a:defRPr>
      </a:lvl9pPr>
    </p:titleStyle>
    <p:bodyStyle>
      <a:lvl1pPr marL="0" marR="0" indent="0" algn="ctr" defTabSz="821531"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1pPr>
      <a:lvl2pPr marL="0" marR="0" indent="0" algn="ctr" defTabSz="821531"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2pPr>
      <a:lvl3pPr marL="0" marR="0" indent="0" algn="ctr" defTabSz="821531"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3pPr>
      <a:lvl4pPr marL="0" marR="0" indent="0" algn="ctr" defTabSz="821531"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4pPr>
      <a:lvl5pPr marL="0" marR="0" indent="0" algn="ctr" defTabSz="821531"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5pPr>
      <a:lvl6pPr marL="0" marR="0" indent="355600" algn="ctr" defTabSz="821531"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6pPr>
      <a:lvl7pPr marL="0" marR="0" indent="711200" algn="ctr" defTabSz="821531"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7pPr>
      <a:lvl8pPr marL="0" marR="0" indent="1066800" algn="ctr" defTabSz="821531"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8pPr>
      <a:lvl9pPr marL="0" marR="0" indent="1422400" algn="ctr" defTabSz="821531"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1531"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a:defRPr>
      </a:lvl1pPr>
      <a:lvl2pPr marL="0" marR="0" indent="228600" algn="ctr" defTabSz="821531"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a:defRPr>
      </a:lvl2pPr>
      <a:lvl3pPr marL="0" marR="0" indent="457200" algn="ctr" defTabSz="821531"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a:defRPr>
      </a:lvl3pPr>
      <a:lvl4pPr marL="0" marR="0" indent="685800" algn="ctr" defTabSz="821531"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a:defRPr>
      </a:lvl4pPr>
      <a:lvl5pPr marL="0" marR="0" indent="914400" algn="ctr" defTabSz="821531"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a:defRPr>
      </a:lvl5pPr>
      <a:lvl6pPr marL="0" marR="0" indent="1143000" algn="ctr" defTabSz="821531"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a:defRPr>
      </a:lvl6pPr>
      <a:lvl7pPr marL="0" marR="0" indent="1371600" algn="ctr" defTabSz="821531"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a:defRPr>
      </a:lvl7pPr>
      <a:lvl8pPr marL="0" marR="0" indent="1600200" algn="ctr" defTabSz="821531"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a:defRPr>
      </a:lvl8pPr>
      <a:lvl9pPr marL="0" marR="0" indent="1828800" algn="ctr" defTabSz="821531"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Roboto"/>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hyperlink" Target="https://www.janssen.com/" TargetMode="External"/><Relationship Id="rId12"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11.png"/><Relationship Id="rId11" Type="http://schemas.openxmlformats.org/officeDocument/2006/relationships/image" Target="../media/image15.png"/><Relationship Id="rId5" Type="http://schemas.openxmlformats.org/officeDocument/2006/relationships/hyperlink" Target="https://www.bancamediolanum.it/" TargetMode="External"/><Relationship Id="rId10" Type="http://schemas.openxmlformats.org/officeDocument/2006/relationships/image" Target="../media/image14.jpeg"/><Relationship Id="rId4" Type="http://schemas.openxmlformats.org/officeDocument/2006/relationships/image" Target="../media/image4.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0.tif"/><Relationship Id="rId13" Type="http://schemas.openxmlformats.org/officeDocument/2006/relationships/comments" Target="../comments/comment1.xml"/><Relationship Id="rId3" Type="http://schemas.openxmlformats.org/officeDocument/2006/relationships/image" Target="../media/image2.png"/><Relationship Id="rId7" Type="http://schemas.openxmlformats.org/officeDocument/2006/relationships/image" Target="../media/image19.jpeg"/><Relationship Id="rId12" Type="http://schemas.openxmlformats.org/officeDocument/2006/relationships/hyperlink" Target="https://www.linkedin.com/in/antonioamerise/" TargetMode="External"/><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hyperlink" Target="https://www.linkedin.com/in/saracaminati/" TargetMode="External"/><Relationship Id="rId5" Type="http://schemas.openxmlformats.org/officeDocument/2006/relationships/image" Target="../media/image17.png"/><Relationship Id="rId10" Type="http://schemas.openxmlformats.org/officeDocument/2006/relationships/hyperlink" Target="https://www.linkedin.com/in/omarfogliadini/" TargetMode="External"/><Relationship Id="rId4" Type="http://schemas.openxmlformats.org/officeDocument/2006/relationships/image" Target="../media/image4.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comments" Target="../comments/comment2.xml"/><Relationship Id="rId3" Type="http://schemas.openxmlformats.org/officeDocument/2006/relationships/image" Target="../media/image2.png"/><Relationship Id="rId7" Type="http://schemas.openxmlformats.org/officeDocument/2006/relationships/hyperlink" Target="https://www.linkedin.com/in/zunderlekshmanan/" TargetMode="External"/><Relationship Id="rId12"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17.png"/><Relationship Id="rId11" Type="http://schemas.openxmlformats.org/officeDocument/2006/relationships/hyperlink" Target="https://www.linkedin.com/in/nicolettaboldrini/" TargetMode="External"/><Relationship Id="rId5" Type="http://schemas.openxmlformats.org/officeDocument/2006/relationships/image" Target="../media/image22.png"/><Relationship Id="rId10" Type="http://schemas.openxmlformats.org/officeDocument/2006/relationships/image" Target="../media/image24.tif"/><Relationship Id="rId4" Type="http://schemas.openxmlformats.org/officeDocument/2006/relationships/image" Target="../media/image4.png"/><Relationship Id="rId9" Type="http://schemas.openxmlformats.org/officeDocument/2006/relationships/hyperlink" Target="https://www.linkedin.com/in/cristinaandreetta/"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comments" Target="../comments/comment3.xml"/><Relationship Id="rId3" Type="http://schemas.openxmlformats.org/officeDocument/2006/relationships/image" Target="../media/image2.png"/><Relationship Id="rId7" Type="http://schemas.openxmlformats.org/officeDocument/2006/relationships/image" Target="../media/image26.png"/><Relationship Id="rId12" Type="http://schemas.openxmlformats.org/officeDocument/2006/relationships/hyperlink" Target="https://www.linkedin.com/in/maria-beatrice-alquati/" TargetMode="External"/><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25.tif"/><Relationship Id="rId11" Type="http://schemas.openxmlformats.org/officeDocument/2006/relationships/hyperlink" Target="https://www.linkedin.com/in/natalia-snihur/" TargetMode="External"/><Relationship Id="rId5" Type="http://schemas.openxmlformats.org/officeDocument/2006/relationships/image" Target="../media/image17.png"/><Relationship Id="rId10" Type="http://schemas.openxmlformats.org/officeDocument/2006/relationships/hyperlink" Target="https://www.linkedin.com/in/gianluca-marzulli/" TargetMode="External"/><Relationship Id="rId4" Type="http://schemas.openxmlformats.org/officeDocument/2006/relationships/image" Target="../media/image4.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1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comments" Target="../comments/comment4.xml"/><Relationship Id="rId5" Type="http://schemas.openxmlformats.org/officeDocument/2006/relationships/image" Target="../media/image36.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png"/><Relationship Id="rId7"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4.png"/><Relationship Id="rId9"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png"/><Relationship Id="rId7"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hyperlink" Target="https://lifedata.ai" TargetMode="External"/><Relationship Id="rId5" Type="http://schemas.openxmlformats.org/officeDocument/2006/relationships/hyperlink" Target="mailto:omar.fogliadini@lifedata.ai" TargetMode="External"/><Relationship Id="rId10" Type="http://schemas.openxmlformats.org/officeDocument/2006/relationships/image" Target="../media/image17.png"/><Relationship Id="rId4" Type="http://schemas.openxmlformats.org/officeDocument/2006/relationships/image" Target="../media/image4.png"/><Relationship Id="rId9"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Rectangle"/>
          <p:cNvSpPr/>
          <p:nvPr/>
        </p:nvSpPr>
        <p:spPr>
          <a:xfrm>
            <a:off x="0" y="0"/>
            <a:ext cx="24384000" cy="13716000"/>
          </a:xfrm>
          <a:prstGeom prst="rect">
            <a:avLst/>
          </a:prstGeom>
          <a:solidFill>
            <a:srgbClr val="091E44"/>
          </a:solidFill>
          <a:ln w="12700">
            <a:miter lim="400000"/>
          </a:ln>
        </p:spPr>
        <p:txBody>
          <a:bodyPr lIns="71437" tIns="71437" rIns="71437" bIns="71437" anchor="ctr"/>
          <a:lstStyle/>
          <a:p>
            <a:pPr defTabSz="821531">
              <a:defRPr b="0">
                <a:solidFill>
                  <a:srgbClr val="FFFFFF"/>
                </a:solidFill>
                <a:latin typeface="+mn-lt"/>
                <a:ea typeface="+mn-ea"/>
                <a:cs typeface="+mn-cs"/>
                <a:sym typeface="Helvetica Neue Medium"/>
              </a:defRPr>
            </a:pPr>
            <a:endParaRPr/>
          </a:p>
        </p:txBody>
      </p:sp>
      <p:sp>
        <p:nvSpPr>
          <p:cNvPr id="107" name="La Banca Semplice: un Everyday Partner, Utile ed Accessibile"/>
          <p:cNvSpPr txBox="1"/>
          <p:nvPr/>
        </p:nvSpPr>
        <p:spPr>
          <a:xfrm>
            <a:off x="975395" y="5979806"/>
            <a:ext cx="11507476" cy="1803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lnSpc>
                <a:spcPts val="7300"/>
              </a:lnSpc>
              <a:defRPr sz="6000">
                <a:solidFill>
                  <a:srgbClr val="FFFFFF"/>
                </a:solidFill>
                <a:latin typeface="Roboto"/>
                <a:ea typeface="Roboto"/>
                <a:cs typeface="Roboto"/>
                <a:sym typeface="Roboto"/>
              </a:defRPr>
            </a:lvl1pPr>
          </a:lstStyle>
          <a:p>
            <a:r>
              <a:t>La Banca Semplice: un Everyday Partner, Utile ed Accessibile</a:t>
            </a:r>
          </a:p>
        </p:txBody>
      </p:sp>
      <p:sp>
        <p:nvSpPr>
          <p:cNvPr id="108" name="Rendi l’informazione utile per gli utenti e guidali tra touchpoint digitali e offline con l’Intelligenza Artificiale per Omni-Channel User Experience"/>
          <p:cNvSpPr txBox="1"/>
          <p:nvPr/>
        </p:nvSpPr>
        <p:spPr>
          <a:xfrm>
            <a:off x="976240" y="8701613"/>
            <a:ext cx="9838238" cy="1597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lnSpc>
                <a:spcPct val="120000"/>
              </a:lnSpc>
              <a:defRPr sz="3100" b="0">
                <a:solidFill>
                  <a:srgbClr val="FFFFFF"/>
                </a:solidFill>
                <a:latin typeface="Roboto Light"/>
                <a:ea typeface="Roboto Light"/>
                <a:cs typeface="Roboto Light"/>
                <a:sym typeface="Roboto Light"/>
              </a:defRPr>
            </a:lvl1pPr>
          </a:lstStyle>
          <a:p>
            <a:r>
              <a:t>Rendi l’informazione utile per gli utenti e guidali tra touchpoint digitali e offline con l’Intelligenza Artificiale per Omni-Channel User Experience</a:t>
            </a:r>
          </a:p>
        </p:txBody>
      </p:sp>
      <p:pic>
        <p:nvPicPr>
          <p:cNvPr id="109" name="logo_no_background.png" descr="logo_no_background.png"/>
          <p:cNvPicPr>
            <a:picLocks noChangeAspect="1"/>
          </p:cNvPicPr>
          <p:nvPr/>
        </p:nvPicPr>
        <p:blipFill>
          <a:blip r:embed="rId2"/>
          <a:stretch>
            <a:fillRect/>
          </a:stretch>
        </p:blipFill>
        <p:spPr>
          <a:xfrm>
            <a:off x="944760" y="11955363"/>
            <a:ext cx="5641115" cy="1146176"/>
          </a:xfrm>
          <a:prstGeom prst="rect">
            <a:avLst/>
          </a:prstGeom>
          <a:ln w="12700">
            <a:miter lim="400000"/>
          </a:ln>
        </p:spPr>
      </p:pic>
      <p:pic>
        <p:nvPicPr>
          <p:cNvPr id="110" name="banca-monte-dei-paschi-di-siena-logo.jpg" descr="banca-monte-dei-paschi-di-siena-logo.jpg"/>
          <p:cNvPicPr>
            <a:picLocks noChangeAspect="1"/>
          </p:cNvPicPr>
          <p:nvPr/>
        </p:nvPicPr>
        <p:blipFill>
          <a:blip r:embed="rId3"/>
          <a:stretch>
            <a:fillRect/>
          </a:stretch>
        </p:blipFill>
        <p:spPr>
          <a:xfrm>
            <a:off x="980709" y="1321908"/>
            <a:ext cx="5823217" cy="2195640"/>
          </a:xfrm>
          <a:prstGeom prst="rect">
            <a:avLst/>
          </a:prstGeom>
          <a:ln w="12700">
            <a:miter lim="400000"/>
          </a:ln>
        </p:spPr>
      </p:pic>
      <p:pic>
        <p:nvPicPr>
          <p:cNvPr id="111" name="тонкие линии.png" descr="тонкие линии.png"/>
          <p:cNvPicPr>
            <a:picLocks noChangeAspect="1"/>
          </p:cNvPicPr>
          <p:nvPr/>
        </p:nvPicPr>
        <p:blipFill>
          <a:blip r:embed="rId4"/>
          <a:stretch>
            <a:fillRect/>
          </a:stretch>
        </p:blipFill>
        <p:spPr>
          <a:xfrm>
            <a:off x="12376735" y="1797480"/>
            <a:ext cx="11068979" cy="11110128"/>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fld id="{86CB4B4D-7CA3-9044-876B-883B54F8677D}" type="slidenum">
              <a:t>2</a:t>
            </a:fld>
            <a:endParaRPr/>
          </a:p>
        </p:txBody>
      </p:sp>
      <p:grpSp>
        <p:nvGrpSpPr>
          <p:cNvPr id="121" name="Group"/>
          <p:cNvGrpSpPr/>
          <p:nvPr/>
        </p:nvGrpSpPr>
        <p:grpSpPr>
          <a:xfrm>
            <a:off x="899316" y="551539"/>
            <a:ext cx="22568717" cy="12619502"/>
            <a:chOff x="0" y="0"/>
            <a:chExt cx="22568715" cy="12619501"/>
          </a:xfrm>
        </p:grpSpPr>
        <p:sp>
          <p:nvSpPr>
            <p:cNvPr id="114" name="© 2020 LIFEdata SRL All Rights Reserved."/>
            <p:cNvSpPr txBox="1"/>
            <p:nvPr/>
          </p:nvSpPr>
          <p:spPr>
            <a:xfrm>
              <a:off x="0" y="12338960"/>
              <a:ext cx="2923878" cy="279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 2020 LIFEdata SRL All Rights Reserved.</a:t>
              </a:r>
            </a:p>
          </p:txBody>
        </p:sp>
        <p:sp>
          <p:nvSpPr>
            <p:cNvPr id="115" name="Made with"/>
            <p:cNvSpPr txBox="1"/>
            <p:nvPr/>
          </p:nvSpPr>
          <p:spPr>
            <a:xfrm>
              <a:off x="3141499" y="12337819"/>
              <a:ext cx="84041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Made with</a:t>
              </a:r>
            </a:p>
          </p:txBody>
        </p:sp>
        <p:sp>
          <p:nvSpPr>
            <p:cNvPr id="116" name="in"/>
            <p:cNvSpPr txBox="1"/>
            <p:nvPr/>
          </p:nvSpPr>
          <p:spPr>
            <a:xfrm>
              <a:off x="4294782" y="12337819"/>
              <a:ext cx="29133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in</a:t>
              </a:r>
            </a:p>
          </p:txBody>
        </p:sp>
        <p:pic>
          <p:nvPicPr>
            <p:cNvPr id="117" name="Image" descr="Image"/>
            <p:cNvPicPr>
              <a:picLocks noChangeAspect="1"/>
            </p:cNvPicPr>
            <p:nvPr/>
          </p:nvPicPr>
          <p:blipFill>
            <a:blip r:embed="rId2"/>
            <a:stretch>
              <a:fillRect/>
            </a:stretch>
          </p:blipFill>
          <p:spPr>
            <a:xfrm>
              <a:off x="4021019" y="12348297"/>
              <a:ext cx="260727" cy="260728"/>
            </a:xfrm>
            <a:prstGeom prst="rect">
              <a:avLst/>
            </a:prstGeom>
            <a:ln w="12700" cap="flat">
              <a:noFill/>
              <a:miter lim="400000"/>
            </a:ln>
            <a:effectLst/>
          </p:spPr>
        </p:pic>
        <p:sp>
          <p:nvSpPr>
            <p:cNvPr id="118" name="|"/>
            <p:cNvSpPr txBox="1"/>
            <p:nvPr/>
          </p:nvSpPr>
          <p:spPr>
            <a:xfrm>
              <a:off x="2983247" y="12337819"/>
              <a:ext cx="175994"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Arial"/>
                  <a:ea typeface="Arial"/>
                  <a:cs typeface="Arial"/>
                  <a:sym typeface="Arial"/>
                </a:defRPr>
              </a:lvl1pPr>
            </a:lstStyle>
            <a:p>
              <a:pPr defTabSz="914400"/>
              <a:r>
                <a:t>|</a:t>
              </a:r>
            </a:p>
          </p:txBody>
        </p:sp>
        <p:pic>
          <p:nvPicPr>
            <p:cNvPr id="119" name="flag-it.png" descr="flag-it.png"/>
            <p:cNvPicPr>
              <a:picLocks noChangeAspect="1"/>
            </p:cNvPicPr>
            <p:nvPr/>
          </p:nvPicPr>
          <p:blipFill>
            <a:blip r:embed="rId3"/>
            <a:stretch>
              <a:fillRect/>
            </a:stretch>
          </p:blipFill>
          <p:spPr>
            <a:xfrm>
              <a:off x="4577855" y="12365465"/>
              <a:ext cx="336955" cy="226392"/>
            </a:xfrm>
            <a:prstGeom prst="rect">
              <a:avLst/>
            </a:prstGeom>
            <a:ln w="12700" cap="flat">
              <a:noFill/>
              <a:miter lim="400000"/>
            </a:ln>
            <a:effectLst/>
          </p:spPr>
        </p:pic>
        <p:pic>
          <p:nvPicPr>
            <p:cNvPr id="120" name="monte-dei-paschi-di-siena.png" descr="monte-dei-paschi-di-siena.png"/>
            <p:cNvPicPr>
              <a:picLocks noChangeAspect="1"/>
            </p:cNvPicPr>
            <p:nvPr/>
          </p:nvPicPr>
          <p:blipFill>
            <a:blip r:embed="rId4"/>
            <a:stretch>
              <a:fillRect/>
            </a:stretch>
          </p:blipFill>
          <p:spPr>
            <a:xfrm>
              <a:off x="20066815" y="0"/>
              <a:ext cx="2501901" cy="901700"/>
            </a:xfrm>
            <a:prstGeom prst="rect">
              <a:avLst/>
            </a:prstGeom>
            <a:ln w="12700" cap="flat">
              <a:noFill/>
              <a:miter lim="400000"/>
            </a:ln>
            <a:effectLst/>
          </p:spPr>
        </p:pic>
      </p:grpSp>
      <p:sp>
        <p:nvSpPr>
          <p:cNvPr id="122" name="Rectangle"/>
          <p:cNvSpPr/>
          <p:nvPr/>
        </p:nvSpPr>
        <p:spPr>
          <a:xfrm>
            <a:off x="0" y="0"/>
            <a:ext cx="12733487" cy="13804603"/>
          </a:xfrm>
          <a:prstGeom prst="rect">
            <a:avLst/>
          </a:prstGeom>
          <a:solidFill>
            <a:srgbClr val="0A1E4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4" name="Tecnologia ready-to-market…"/>
          <p:cNvSpPr txBox="1"/>
          <p:nvPr/>
        </p:nvSpPr>
        <p:spPr>
          <a:xfrm>
            <a:off x="932184" y="2730991"/>
            <a:ext cx="10266064" cy="81042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57200">
              <a:lnSpc>
                <a:spcPct val="110000"/>
              </a:lnSpc>
              <a:buSzPct val="100000"/>
              <a:defRPr sz="3700" b="0">
                <a:solidFill>
                  <a:srgbClr val="FFFFFF"/>
                </a:solidFill>
                <a:latin typeface="Roboto Medium"/>
                <a:ea typeface="Roboto Medium"/>
                <a:cs typeface="Roboto Medium"/>
                <a:sym typeface="Roboto Medium"/>
              </a:defRPr>
            </a:pPr>
            <a:r>
              <a:rPr lang="it-IT" dirty="0"/>
              <a:t>Start-Up Innovativa</a:t>
            </a:r>
            <a:endParaRPr dirty="0"/>
          </a:p>
          <a:p>
            <a:pPr algn="l" defTabSz="457200">
              <a:lnSpc>
                <a:spcPct val="110000"/>
              </a:lnSpc>
              <a:defRPr sz="3700" b="0">
                <a:solidFill>
                  <a:srgbClr val="FFFFFF"/>
                </a:solidFill>
                <a:latin typeface="Roboto Medium"/>
                <a:ea typeface="Roboto Medium"/>
                <a:cs typeface="Roboto Medium"/>
                <a:sym typeface="Roboto Medium"/>
              </a:defRPr>
            </a:pPr>
            <a:endParaRPr dirty="0"/>
          </a:p>
          <a:p>
            <a:pPr algn="l" defTabSz="457200">
              <a:lnSpc>
                <a:spcPct val="110000"/>
              </a:lnSpc>
              <a:buSzPct val="100000"/>
              <a:defRPr sz="3700" b="0">
                <a:solidFill>
                  <a:srgbClr val="FFFFFF"/>
                </a:solidFill>
                <a:latin typeface="Roboto Medium"/>
                <a:ea typeface="Roboto Medium"/>
                <a:cs typeface="Roboto Medium"/>
                <a:sym typeface="Roboto Medium"/>
              </a:defRPr>
            </a:pPr>
            <a:r>
              <a:rPr lang="it-IT" dirty="0"/>
              <a:t>Costituita 13/02/2019</a:t>
            </a:r>
          </a:p>
          <a:p>
            <a:pPr algn="l" defTabSz="457200">
              <a:lnSpc>
                <a:spcPct val="110000"/>
              </a:lnSpc>
              <a:buSzPct val="100000"/>
              <a:defRPr sz="3700" b="0">
                <a:solidFill>
                  <a:srgbClr val="FFFFFF"/>
                </a:solidFill>
                <a:latin typeface="Roboto Medium"/>
                <a:ea typeface="Roboto Medium"/>
                <a:cs typeface="Roboto Medium"/>
                <a:sym typeface="Roboto Medium"/>
              </a:defRPr>
            </a:pPr>
            <a:r>
              <a:rPr lang="it-IT" dirty="0" err="1"/>
              <a:t>Seed</a:t>
            </a:r>
            <a:r>
              <a:rPr lang="it-IT" dirty="0"/>
              <a:t> € 415.000 (</a:t>
            </a:r>
            <a:r>
              <a:rPr lang="it-IT" dirty="0" err="1"/>
              <a:t>Equity</a:t>
            </a:r>
            <a:r>
              <a:rPr lang="it-IT" dirty="0"/>
              <a:t> </a:t>
            </a:r>
            <a:r>
              <a:rPr lang="it-IT" dirty="0" err="1"/>
              <a:t>Crowdfunding</a:t>
            </a:r>
            <a:r>
              <a:rPr lang="it-IT" dirty="0"/>
              <a:t>)</a:t>
            </a:r>
          </a:p>
          <a:p>
            <a:pPr algn="l" defTabSz="457200">
              <a:lnSpc>
                <a:spcPct val="110000"/>
              </a:lnSpc>
              <a:buSzPct val="100000"/>
              <a:defRPr sz="3700" b="0">
                <a:solidFill>
                  <a:srgbClr val="FFFFFF"/>
                </a:solidFill>
                <a:latin typeface="Roboto Medium"/>
                <a:ea typeface="Roboto Medium"/>
                <a:cs typeface="Roboto Medium"/>
                <a:sym typeface="Roboto Medium"/>
              </a:defRPr>
            </a:pPr>
            <a:r>
              <a:rPr lang="it-IT" dirty="0"/>
              <a:t>          € 806.000 (</a:t>
            </a:r>
            <a:r>
              <a:rPr lang="it-IT" dirty="0" err="1"/>
              <a:t>Invitalia</a:t>
            </a:r>
            <a:r>
              <a:rPr lang="it-IT" dirty="0"/>
              <a:t>)</a:t>
            </a:r>
          </a:p>
          <a:p>
            <a:pPr algn="l" defTabSz="457200">
              <a:lnSpc>
                <a:spcPct val="110000"/>
              </a:lnSpc>
              <a:buSzPct val="100000"/>
              <a:defRPr sz="3700" b="0">
                <a:solidFill>
                  <a:srgbClr val="FFFFFF"/>
                </a:solidFill>
                <a:latin typeface="Roboto Medium"/>
                <a:ea typeface="Roboto Medium"/>
                <a:cs typeface="Roboto Medium"/>
                <a:sym typeface="Roboto Medium"/>
              </a:defRPr>
            </a:pPr>
            <a:endParaRPr lang="it-IT" dirty="0"/>
          </a:p>
          <a:p>
            <a:pPr algn="l" defTabSz="457200">
              <a:lnSpc>
                <a:spcPct val="110000"/>
              </a:lnSpc>
              <a:buSzPct val="100000"/>
              <a:defRPr sz="3700" b="0">
                <a:solidFill>
                  <a:srgbClr val="FFFFFF"/>
                </a:solidFill>
                <a:latin typeface="Roboto Medium"/>
                <a:ea typeface="Roboto Medium"/>
                <a:cs typeface="Roboto Medium"/>
                <a:sym typeface="Roboto Medium"/>
              </a:defRPr>
            </a:pPr>
            <a:r>
              <a:rPr lang="it-IT" dirty="0"/>
              <a:t>Incubazione AI </a:t>
            </a:r>
            <a:r>
              <a:rPr lang="it-IT" dirty="0" err="1"/>
              <a:t>WorkLab</a:t>
            </a:r>
            <a:r>
              <a:rPr lang="it-IT" dirty="0"/>
              <a:t> </a:t>
            </a:r>
            <a:r>
              <a:rPr lang="it-IT" dirty="0" err="1"/>
              <a:t>LVenture</a:t>
            </a:r>
            <a:endParaRPr lang="it-IT" dirty="0"/>
          </a:p>
          <a:p>
            <a:pPr algn="l" defTabSz="457200">
              <a:lnSpc>
                <a:spcPct val="110000"/>
              </a:lnSpc>
              <a:buSzPct val="100000"/>
              <a:defRPr sz="3700" b="0">
                <a:solidFill>
                  <a:srgbClr val="FFFFFF"/>
                </a:solidFill>
                <a:latin typeface="Roboto Medium"/>
                <a:ea typeface="Roboto Medium"/>
                <a:cs typeface="Roboto Medium"/>
                <a:sym typeface="Roboto Medium"/>
              </a:defRPr>
            </a:pPr>
            <a:endParaRPr lang="it-IT" dirty="0"/>
          </a:p>
          <a:p>
            <a:pPr algn="l" defTabSz="457200">
              <a:lnSpc>
                <a:spcPct val="110000"/>
              </a:lnSpc>
              <a:buSzPct val="100000"/>
              <a:defRPr sz="3700" b="0">
                <a:solidFill>
                  <a:srgbClr val="FFFFFF"/>
                </a:solidFill>
                <a:latin typeface="Roboto Medium"/>
                <a:ea typeface="Roboto Medium"/>
                <a:cs typeface="Roboto Medium"/>
                <a:sym typeface="Roboto Medium"/>
              </a:defRPr>
            </a:pPr>
            <a:r>
              <a:rPr lang="it-IT" dirty="0"/>
              <a:t>Quota rosa 60%</a:t>
            </a:r>
          </a:p>
          <a:p>
            <a:pPr algn="l" defTabSz="457200">
              <a:lnSpc>
                <a:spcPct val="110000"/>
              </a:lnSpc>
              <a:buSzPct val="100000"/>
              <a:defRPr sz="3700" b="0">
                <a:solidFill>
                  <a:srgbClr val="FFFFFF"/>
                </a:solidFill>
                <a:latin typeface="Roboto Medium"/>
                <a:ea typeface="Roboto Medium"/>
                <a:cs typeface="Roboto Medium"/>
                <a:sym typeface="Roboto Medium"/>
              </a:defRPr>
            </a:pPr>
            <a:endParaRPr lang="it-IT" dirty="0"/>
          </a:p>
          <a:p>
            <a:pPr algn="l" defTabSz="457200">
              <a:lnSpc>
                <a:spcPct val="110000"/>
              </a:lnSpc>
              <a:buSzPct val="100000"/>
              <a:defRPr sz="3700" b="0">
                <a:solidFill>
                  <a:srgbClr val="FFFFFF"/>
                </a:solidFill>
                <a:latin typeface="Roboto Medium"/>
                <a:ea typeface="Roboto Medium"/>
                <a:cs typeface="Roboto Medium"/>
                <a:sym typeface="Roboto Medium"/>
              </a:defRPr>
            </a:pPr>
            <a:r>
              <a:rPr lang="it-IT" u="sng" dirty="0"/>
              <a:t>Tecnologia ready-to-market</a:t>
            </a:r>
          </a:p>
          <a:p>
            <a:pPr algn="l" defTabSz="457200">
              <a:lnSpc>
                <a:spcPct val="110000"/>
              </a:lnSpc>
              <a:buSzPct val="100000"/>
              <a:defRPr sz="3700" b="0">
                <a:solidFill>
                  <a:srgbClr val="FFFFFF"/>
                </a:solidFill>
                <a:latin typeface="Roboto Medium"/>
                <a:ea typeface="Roboto Medium"/>
                <a:cs typeface="Roboto Medium"/>
                <a:sym typeface="Roboto Medium"/>
              </a:defRPr>
            </a:pPr>
            <a:r>
              <a:rPr lang="it-IT" dirty="0"/>
              <a:t>Abituati a lavorare con clienti </a:t>
            </a:r>
            <a:r>
              <a:rPr lang="it-IT" dirty="0" err="1"/>
              <a:t>tier</a:t>
            </a:r>
            <a:r>
              <a:rPr lang="it-IT" dirty="0"/>
              <a:t> 1, in settori con dati ad elevata sensibilità:</a:t>
            </a:r>
          </a:p>
        </p:txBody>
      </p:sp>
      <p:sp>
        <p:nvSpPr>
          <p:cNvPr id="24" name="Project Management">
            <a:extLst>
              <a:ext uri="{FF2B5EF4-FFF2-40B4-BE49-F238E27FC236}">
                <a16:creationId xmlns:a16="http://schemas.microsoft.com/office/drawing/2014/main" id="{95865334-D8FE-CF48-9D2D-9203AD63CACE}"/>
              </a:ext>
            </a:extLst>
          </p:cNvPr>
          <p:cNvSpPr txBox="1"/>
          <p:nvPr/>
        </p:nvSpPr>
        <p:spPr>
          <a:xfrm>
            <a:off x="954712" y="515631"/>
            <a:ext cx="18407745" cy="8002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defRPr sz="5200" b="0">
                <a:latin typeface="Roboto Medium"/>
                <a:ea typeface="Roboto Medium"/>
                <a:cs typeface="Roboto Medium"/>
                <a:sym typeface="Roboto Medium"/>
              </a:defRPr>
            </a:lvl1pPr>
          </a:lstStyle>
          <a:p>
            <a:r>
              <a:rPr lang="it-IT" dirty="0" err="1">
                <a:solidFill>
                  <a:schemeClr val="bg1"/>
                </a:solidFill>
              </a:rPr>
              <a:t>LIFEdata</a:t>
            </a:r>
            <a:endParaRPr dirty="0">
              <a:solidFill>
                <a:schemeClr val="bg1"/>
              </a:solidFill>
            </a:endParaRPr>
          </a:p>
        </p:txBody>
      </p:sp>
      <p:pic>
        <p:nvPicPr>
          <p:cNvPr id="26" name="Banca_Mediolanum_logo.png" descr="Banca_Mediolanum_logo.png">
            <a:hlinkClick r:id="rId5"/>
            <a:extLst>
              <a:ext uri="{FF2B5EF4-FFF2-40B4-BE49-F238E27FC236}">
                <a16:creationId xmlns:a16="http://schemas.microsoft.com/office/drawing/2014/main" id="{CE0F3FAF-9E25-644A-AD00-4BB66AA70E6D}"/>
              </a:ext>
            </a:extLst>
          </p:cNvPr>
          <p:cNvPicPr>
            <a:picLocks noChangeAspect="1"/>
          </p:cNvPicPr>
          <p:nvPr/>
        </p:nvPicPr>
        <p:blipFill>
          <a:blip r:embed="rId6"/>
          <a:stretch>
            <a:fillRect/>
          </a:stretch>
        </p:blipFill>
        <p:spPr>
          <a:xfrm>
            <a:off x="6977102" y="11431990"/>
            <a:ext cx="4062604" cy="966568"/>
          </a:xfrm>
          <a:prstGeom prst="rect">
            <a:avLst/>
          </a:prstGeom>
          <a:ln w="12700">
            <a:miter lim="400000"/>
          </a:ln>
        </p:spPr>
      </p:pic>
      <p:pic>
        <p:nvPicPr>
          <p:cNvPr id="27" name="1173545 copy.png" descr="1173545 copy.png">
            <a:hlinkClick r:id="rId7"/>
            <a:extLst>
              <a:ext uri="{FF2B5EF4-FFF2-40B4-BE49-F238E27FC236}">
                <a16:creationId xmlns:a16="http://schemas.microsoft.com/office/drawing/2014/main" id="{D99FE66C-DBD2-4247-B2BA-9C5A43FAC1B4}"/>
              </a:ext>
            </a:extLst>
          </p:cNvPr>
          <p:cNvPicPr>
            <a:picLocks noChangeAspect="1"/>
          </p:cNvPicPr>
          <p:nvPr/>
        </p:nvPicPr>
        <p:blipFill>
          <a:blip r:embed="rId8"/>
          <a:stretch>
            <a:fillRect/>
          </a:stretch>
        </p:blipFill>
        <p:spPr>
          <a:xfrm>
            <a:off x="984349" y="10775756"/>
            <a:ext cx="4408099" cy="2279036"/>
          </a:xfrm>
          <a:prstGeom prst="rect">
            <a:avLst/>
          </a:prstGeom>
          <a:ln w="12700">
            <a:miter lim="400000"/>
          </a:ln>
        </p:spPr>
      </p:pic>
      <p:pic>
        <p:nvPicPr>
          <p:cNvPr id="3" name="Picture 2" descr="A close up of a sign&#10;&#10;Description automatically generated">
            <a:extLst>
              <a:ext uri="{FF2B5EF4-FFF2-40B4-BE49-F238E27FC236}">
                <a16:creationId xmlns:a16="http://schemas.microsoft.com/office/drawing/2014/main" id="{D63B403A-22B6-D14F-9C78-B9921EC06A0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89577" y="5523585"/>
            <a:ext cx="2519082" cy="2519082"/>
          </a:xfrm>
          <a:prstGeom prst="rect">
            <a:avLst/>
          </a:prstGeom>
        </p:spPr>
      </p:pic>
      <p:sp>
        <p:nvSpPr>
          <p:cNvPr id="17" name="Partner Osservatori Politecnico Milano…">
            <a:extLst>
              <a:ext uri="{FF2B5EF4-FFF2-40B4-BE49-F238E27FC236}">
                <a16:creationId xmlns:a16="http://schemas.microsoft.com/office/drawing/2014/main" id="{8AF9CA7F-F7E4-374F-94A1-59E3C1DB85CC}"/>
              </a:ext>
            </a:extLst>
          </p:cNvPr>
          <p:cNvSpPr txBox="1"/>
          <p:nvPr/>
        </p:nvSpPr>
        <p:spPr>
          <a:xfrm>
            <a:off x="13159668" y="3190429"/>
            <a:ext cx="10266064" cy="26808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57200">
              <a:lnSpc>
                <a:spcPct val="120000"/>
              </a:lnSpc>
              <a:buSzPct val="100000"/>
              <a:defRPr sz="3700" b="0">
                <a:latin typeface="Roboto Medium"/>
                <a:ea typeface="Roboto Medium"/>
                <a:cs typeface="Roboto Medium"/>
                <a:sym typeface="Roboto Medium"/>
              </a:defRPr>
            </a:pPr>
            <a:r>
              <a:rPr u="sng" dirty="0"/>
              <a:t>Partner </a:t>
            </a:r>
            <a:r>
              <a:rPr u="sng" dirty="0" err="1"/>
              <a:t>Osservatori</a:t>
            </a:r>
            <a:r>
              <a:rPr u="sng" dirty="0"/>
              <a:t> </a:t>
            </a:r>
            <a:r>
              <a:rPr u="sng" dirty="0" err="1"/>
              <a:t>Politecnico</a:t>
            </a:r>
            <a:r>
              <a:rPr u="sng" dirty="0"/>
              <a:t> Milano</a:t>
            </a:r>
          </a:p>
          <a:p>
            <a:pPr algn="l" defTabSz="457200">
              <a:lnSpc>
                <a:spcPct val="120000"/>
              </a:lnSpc>
              <a:defRPr sz="3700" b="0">
                <a:latin typeface="Roboto Medium"/>
                <a:ea typeface="Roboto Medium"/>
                <a:cs typeface="Roboto Medium"/>
                <a:sym typeface="Roboto Medium"/>
              </a:defRPr>
            </a:pPr>
            <a:r>
              <a:rPr dirty="0"/>
              <a:t>OMNICHANNEL CUSTOMER EXPERIENCE</a:t>
            </a:r>
          </a:p>
          <a:p>
            <a:pPr algn="l" defTabSz="457200">
              <a:lnSpc>
                <a:spcPct val="120000"/>
              </a:lnSpc>
              <a:defRPr sz="3700" b="0">
                <a:latin typeface="Roboto Medium"/>
                <a:ea typeface="Roboto Medium"/>
                <a:cs typeface="Roboto Medium"/>
                <a:sym typeface="Roboto Medium"/>
              </a:defRPr>
            </a:pPr>
            <a:r>
              <a:rPr dirty="0"/>
              <a:t>ECOMMERCE B2C</a:t>
            </a:r>
          </a:p>
          <a:p>
            <a:pPr algn="l" defTabSz="457200">
              <a:lnSpc>
                <a:spcPct val="120000"/>
              </a:lnSpc>
              <a:defRPr sz="3700" b="0">
                <a:latin typeface="Roboto Medium"/>
                <a:ea typeface="Roboto Medium"/>
                <a:cs typeface="Roboto Medium"/>
                <a:sym typeface="Roboto Medium"/>
              </a:defRPr>
            </a:pPr>
            <a:r>
              <a:rPr dirty="0"/>
              <a:t>INNOVAZIONE DIGITALE RETAIL</a:t>
            </a:r>
          </a:p>
        </p:txBody>
      </p:sp>
      <p:pic>
        <p:nvPicPr>
          <p:cNvPr id="18" name="GvRHWkW65v_JUbiX2_Y58xFnxUlPPj8Mm4CzRFmrRu8LYd3ZLjtl1tnKv2bJQL-6omsc8Gw3GxsnrqAFwBal-OVPPTaJpLusBa6Ye4mE8SyQE-6DgFEDF5Yoyk2kmBSKTgLh-pQQa78.jpg" descr="GvRHWkW65v_JUbiX2_Y58xFnxUlPPj8Mm4CzRFmrRu8LYd3ZLjtl1tnKv2bJQL-6omsc8Gw3GxsnrqAFwBal-OVPPTaJpLusBa6Ye4mE8SyQE-6DgFEDF5Yoyk2kmBSKTgLh-pQQa78.jpg">
            <a:extLst>
              <a:ext uri="{FF2B5EF4-FFF2-40B4-BE49-F238E27FC236}">
                <a16:creationId xmlns:a16="http://schemas.microsoft.com/office/drawing/2014/main" id="{6589C9FE-6804-1146-93C4-998E1AB7B34C}"/>
              </a:ext>
            </a:extLst>
          </p:cNvPr>
          <p:cNvPicPr>
            <a:picLocks noChangeAspect="1"/>
          </p:cNvPicPr>
          <p:nvPr/>
        </p:nvPicPr>
        <p:blipFill>
          <a:blip r:embed="rId10"/>
          <a:stretch>
            <a:fillRect/>
          </a:stretch>
        </p:blipFill>
        <p:spPr>
          <a:xfrm>
            <a:off x="13354831" y="9275535"/>
            <a:ext cx="3516338" cy="2649464"/>
          </a:xfrm>
          <a:prstGeom prst="rect">
            <a:avLst/>
          </a:prstGeom>
          <a:ln w="12700">
            <a:miter lim="400000"/>
          </a:ln>
        </p:spPr>
      </p:pic>
      <p:pic>
        <p:nvPicPr>
          <p:cNvPr id="19" name="a7ADq8_CSbAb-iaYyRYrvmhoq9-CCW2kvLQafUpzyXKLwuatWWvxUq4wESxqKR-XdCC_neIDHMEgxa8kz5pSf9ktqgemZr2Jw8DSRWBOINd4UQg3ID_ykI7myjgwp_UGW4A862-f_FM.png" descr="a7ADq8_CSbAb-iaYyRYrvmhoq9-CCW2kvLQafUpzyXKLwuatWWvxUq4wESxqKR-XdCC_neIDHMEgxa8kz5pSf9ktqgemZr2Jw8DSRWBOINd4UQg3ID_ykI7myjgwp_UGW4A862-f_FM.png">
            <a:extLst>
              <a:ext uri="{FF2B5EF4-FFF2-40B4-BE49-F238E27FC236}">
                <a16:creationId xmlns:a16="http://schemas.microsoft.com/office/drawing/2014/main" id="{16312CE2-1572-964E-BA0E-EE8ED0A24F59}"/>
              </a:ext>
            </a:extLst>
          </p:cNvPr>
          <p:cNvPicPr>
            <a:picLocks noChangeAspect="1"/>
          </p:cNvPicPr>
          <p:nvPr/>
        </p:nvPicPr>
        <p:blipFill>
          <a:blip r:embed="rId11"/>
          <a:stretch>
            <a:fillRect/>
          </a:stretch>
        </p:blipFill>
        <p:spPr>
          <a:xfrm>
            <a:off x="17767163" y="10522057"/>
            <a:ext cx="4885540" cy="909933"/>
          </a:xfrm>
          <a:prstGeom prst="rect">
            <a:avLst/>
          </a:prstGeom>
          <a:ln w="12700">
            <a:miter lim="400000"/>
          </a:ln>
        </p:spPr>
      </p:pic>
      <p:pic>
        <p:nvPicPr>
          <p:cNvPr id="20" name="FKTJVtGEIxffJqqPeQTlb57T_DNLDUqkPkCRV3ysV0MROUfNz2S0qeUD-qIWIDRYLuGIN5xeRG_8jtXOQENE7VPt2i5zrE2VC3zCkBwS8motmcygjOCeorH7hnTO-i2mCIzzR2lDUM4.png" descr="FKTJVtGEIxffJqqPeQTlb57T_DNLDUqkPkCRV3ysV0MROUfNz2S0qeUD-qIWIDRYLuGIN5xeRG_8jtXOQENE7VPt2i5zrE2VC3zCkBwS8motmcygjOCeorH7hnTO-i2mCIzzR2lDUM4.png">
            <a:extLst>
              <a:ext uri="{FF2B5EF4-FFF2-40B4-BE49-F238E27FC236}">
                <a16:creationId xmlns:a16="http://schemas.microsoft.com/office/drawing/2014/main" id="{2EBA4F26-A52F-0C46-A957-2CCCC4B42382}"/>
              </a:ext>
            </a:extLst>
          </p:cNvPr>
          <p:cNvPicPr>
            <a:picLocks noChangeAspect="1"/>
          </p:cNvPicPr>
          <p:nvPr/>
        </p:nvPicPr>
        <p:blipFill>
          <a:blip r:embed="rId12"/>
          <a:stretch>
            <a:fillRect/>
          </a:stretch>
        </p:blipFill>
        <p:spPr>
          <a:xfrm>
            <a:off x="16133699" y="6010423"/>
            <a:ext cx="4318001" cy="4203701"/>
          </a:xfrm>
          <a:prstGeom prst="rect">
            <a:avLst/>
          </a:prstGeom>
          <a:ln w="12700">
            <a:miter lim="400000"/>
          </a:ln>
        </p:spPr>
      </p:pic>
    </p:spTree>
    <p:extLst>
      <p:ext uri="{BB962C8B-B14F-4D97-AF65-F5344CB8AC3E}">
        <p14:creationId xmlns:p14="http://schemas.microsoft.com/office/powerpoint/2010/main" val="345471044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Slide Number"/>
          <p:cNvSpPr txBox="1">
            <a:spLocks noGrp="1"/>
          </p:cNvSpPr>
          <p:nvPr>
            <p:ph type="sldNum" sz="quarter" idx="2"/>
          </p:nvPr>
        </p:nvSpPr>
        <p:spPr>
          <a:xfrm>
            <a:off x="23302763" y="12863512"/>
            <a:ext cx="127001"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fld id="{86CB4B4D-7CA3-9044-876B-883B54F8677D}" type="slidenum">
              <a:t>3</a:t>
            </a:fld>
            <a:endParaRPr/>
          </a:p>
        </p:txBody>
      </p:sp>
      <p:grpSp>
        <p:nvGrpSpPr>
          <p:cNvPr id="144" name="Group"/>
          <p:cNvGrpSpPr/>
          <p:nvPr/>
        </p:nvGrpSpPr>
        <p:grpSpPr>
          <a:xfrm>
            <a:off x="899316" y="551539"/>
            <a:ext cx="22568717" cy="12619502"/>
            <a:chOff x="0" y="0"/>
            <a:chExt cx="22568715" cy="12619501"/>
          </a:xfrm>
        </p:grpSpPr>
        <p:sp>
          <p:nvSpPr>
            <p:cNvPr id="137" name="© 2020 LIFEdata SRL All Rights Reserved."/>
            <p:cNvSpPr txBox="1"/>
            <p:nvPr/>
          </p:nvSpPr>
          <p:spPr>
            <a:xfrm>
              <a:off x="0" y="12338960"/>
              <a:ext cx="2923878" cy="279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 2020 LIFEdata SRL All Rights Reserved.</a:t>
              </a:r>
            </a:p>
          </p:txBody>
        </p:sp>
        <p:sp>
          <p:nvSpPr>
            <p:cNvPr id="138" name="Made with"/>
            <p:cNvSpPr txBox="1"/>
            <p:nvPr/>
          </p:nvSpPr>
          <p:spPr>
            <a:xfrm>
              <a:off x="3141499" y="12337819"/>
              <a:ext cx="84041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Made with</a:t>
              </a:r>
            </a:p>
          </p:txBody>
        </p:sp>
        <p:sp>
          <p:nvSpPr>
            <p:cNvPr id="139" name="in"/>
            <p:cNvSpPr txBox="1"/>
            <p:nvPr/>
          </p:nvSpPr>
          <p:spPr>
            <a:xfrm>
              <a:off x="4294782" y="12337819"/>
              <a:ext cx="29133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in</a:t>
              </a:r>
            </a:p>
          </p:txBody>
        </p:sp>
        <p:pic>
          <p:nvPicPr>
            <p:cNvPr id="140" name="Image" descr="Image"/>
            <p:cNvPicPr>
              <a:picLocks noChangeAspect="1"/>
            </p:cNvPicPr>
            <p:nvPr/>
          </p:nvPicPr>
          <p:blipFill>
            <a:blip r:embed="rId2"/>
            <a:stretch>
              <a:fillRect/>
            </a:stretch>
          </p:blipFill>
          <p:spPr>
            <a:xfrm>
              <a:off x="4021019" y="12348297"/>
              <a:ext cx="260727" cy="260728"/>
            </a:xfrm>
            <a:prstGeom prst="rect">
              <a:avLst/>
            </a:prstGeom>
            <a:ln w="12700" cap="flat">
              <a:noFill/>
              <a:miter lim="400000"/>
            </a:ln>
            <a:effectLst/>
          </p:spPr>
        </p:pic>
        <p:sp>
          <p:nvSpPr>
            <p:cNvPr id="141" name="|"/>
            <p:cNvSpPr txBox="1"/>
            <p:nvPr/>
          </p:nvSpPr>
          <p:spPr>
            <a:xfrm>
              <a:off x="2983247" y="12337819"/>
              <a:ext cx="175994"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Arial"/>
                  <a:ea typeface="Arial"/>
                  <a:cs typeface="Arial"/>
                  <a:sym typeface="Arial"/>
                </a:defRPr>
              </a:lvl1pPr>
            </a:lstStyle>
            <a:p>
              <a:pPr defTabSz="914400"/>
              <a:r>
                <a:t>|</a:t>
              </a:r>
            </a:p>
          </p:txBody>
        </p:sp>
        <p:pic>
          <p:nvPicPr>
            <p:cNvPr id="142" name="flag-it.png" descr="flag-it.png"/>
            <p:cNvPicPr>
              <a:picLocks noChangeAspect="1"/>
            </p:cNvPicPr>
            <p:nvPr/>
          </p:nvPicPr>
          <p:blipFill>
            <a:blip r:embed="rId3"/>
            <a:stretch>
              <a:fillRect/>
            </a:stretch>
          </p:blipFill>
          <p:spPr>
            <a:xfrm>
              <a:off x="4577855" y="12365465"/>
              <a:ext cx="336955" cy="226392"/>
            </a:xfrm>
            <a:prstGeom prst="rect">
              <a:avLst/>
            </a:prstGeom>
            <a:ln w="12700" cap="flat">
              <a:noFill/>
              <a:miter lim="400000"/>
            </a:ln>
            <a:effectLst/>
          </p:spPr>
        </p:pic>
        <p:pic>
          <p:nvPicPr>
            <p:cNvPr id="143" name="monte-dei-paschi-di-siena.png" descr="monte-dei-paschi-di-siena.png"/>
            <p:cNvPicPr>
              <a:picLocks noChangeAspect="1"/>
            </p:cNvPicPr>
            <p:nvPr/>
          </p:nvPicPr>
          <p:blipFill>
            <a:blip r:embed="rId4"/>
            <a:stretch>
              <a:fillRect/>
            </a:stretch>
          </p:blipFill>
          <p:spPr>
            <a:xfrm>
              <a:off x="20066815" y="0"/>
              <a:ext cx="2501901" cy="901700"/>
            </a:xfrm>
            <a:prstGeom prst="rect">
              <a:avLst/>
            </a:prstGeom>
            <a:ln w="12700" cap="flat">
              <a:noFill/>
              <a:miter lim="400000"/>
            </a:ln>
            <a:effectLst/>
          </p:spPr>
        </p:pic>
      </p:grpSp>
      <p:sp>
        <p:nvSpPr>
          <p:cNvPr id="145" name="Rectangle"/>
          <p:cNvSpPr/>
          <p:nvPr/>
        </p:nvSpPr>
        <p:spPr>
          <a:xfrm>
            <a:off x="1744067" y="2003092"/>
            <a:ext cx="20895866" cy="5819478"/>
          </a:xfrm>
          <a:prstGeom prst="rect">
            <a:avLst/>
          </a:prstGeom>
          <a:solidFill>
            <a:srgbClr val="0A1D4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146" name="texture.png" descr="texture.png"/>
          <p:cNvPicPr>
            <a:picLocks noChangeAspect="1"/>
          </p:cNvPicPr>
          <p:nvPr/>
        </p:nvPicPr>
        <p:blipFill>
          <a:blip r:embed="rId5"/>
          <a:stretch>
            <a:fillRect/>
          </a:stretch>
        </p:blipFill>
        <p:spPr>
          <a:xfrm rot="5400000">
            <a:off x="11633237" y="-22815966"/>
            <a:ext cx="26801376" cy="23850981"/>
          </a:xfrm>
          <a:prstGeom prst="rect">
            <a:avLst/>
          </a:prstGeom>
          <a:ln w="12700">
            <a:miter lim="400000"/>
          </a:ln>
        </p:spPr>
      </p:pic>
      <p:pic>
        <p:nvPicPr>
          <p:cNvPr id="147" name="texture.png" descr="texture.png"/>
          <p:cNvPicPr>
            <a:picLocks noChangeAspect="1"/>
          </p:cNvPicPr>
          <p:nvPr/>
        </p:nvPicPr>
        <p:blipFill>
          <a:blip r:embed="rId5"/>
          <a:stretch>
            <a:fillRect/>
          </a:stretch>
        </p:blipFill>
        <p:spPr>
          <a:xfrm>
            <a:off x="21404775" y="3472512"/>
            <a:ext cx="26801376" cy="23850981"/>
          </a:xfrm>
          <a:prstGeom prst="rect">
            <a:avLst/>
          </a:prstGeom>
          <a:ln w="12700">
            <a:miter lim="400000"/>
          </a:ln>
        </p:spPr>
      </p:pic>
      <p:pic>
        <p:nvPicPr>
          <p:cNvPr id="148" name="texture.png" descr="texture.png"/>
          <p:cNvPicPr>
            <a:picLocks noChangeAspect="1"/>
          </p:cNvPicPr>
          <p:nvPr/>
        </p:nvPicPr>
        <p:blipFill>
          <a:blip r:embed="rId5"/>
          <a:stretch>
            <a:fillRect/>
          </a:stretch>
        </p:blipFill>
        <p:spPr>
          <a:xfrm>
            <a:off x="-23825624" y="-9356653"/>
            <a:ext cx="26801376" cy="23850981"/>
          </a:xfrm>
          <a:prstGeom prst="rect">
            <a:avLst/>
          </a:prstGeom>
          <a:ln w="12700">
            <a:miter lim="400000"/>
          </a:ln>
        </p:spPr>
      </p:pic>
      <p:sp>
        <p:nvSpPr>
          <p:cNvPr id="149" name="Leadership"/>
          <p:cNvSpPr txBox="1"/>
          <p:nvPr/>
        </p:nvSpPr>
        <p:spPr>
          <a:xfrm>
            <a:off x="954712" y="528331"/>
            <a:ext cx="18407745" cy="774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defRPr sz="5200" b="0">
                <a:latin typeface="Roboto Medium"/>
                <a:ea typeface="Roboto Medium"/>
                <a:cs typeface="Roboto Medium"/>
                <a:sym typeface="Roboto Medium"/>
              </a:defRPr>
            </a:lvl1pPr>
          </a:lstStyle>
          <a:p>
            <a:r>
              <a:rPr dirty="0"/>
              <a:t>Leadership</a:t>
            </a:r>
          </a:p>
        </p:txBody>
      </p:sp>
      <p:pic>
        <p:nvPicPr>
          <p:cNvPr id="150" name="image132.png" descr="image132.png"/>
          <p:cNvPicPr>
            <a:picLocks noChangeAspect="1"/>
          </p:cNvPicPr>
          <p:nvPr/>
        </p:nvPicPr>
        <p:blipFill>
          <a:blip r:embed="rId6"/>
          <a:srcRect r="2" b="2"/>
          <a:stretch>
            <a:fillRect/>
          </a:stretch>
        </p:blipFill>
        <p:spPr>
          <a:xfrm>
            <a:off x="4108677" y="2568913"/>
            <a:ext cx="3173414" cy="317341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72" y="1054"/>
                  <a:pt x="3163" y="3163"/>
                </a:cubicBezTo>
                <a:cubicBezTo>
                  <a:pt x="1054" y="5272"/>
                  <a:pt x="0" y="8036"/>
                  <a:pt x="0" y="10800"/>
                </a:cubicBezTo>
                <a:cubicBezTo>
                  <a:pt x="0" y="13564"/>
                  <a:pt x="1054" y="16328"/>
                  <a:pt x="3163" y="18437"/>
                </a:cubicBezTo>
                <a:cubicBezTo>
                  <a:pt x="5272" y="20546"/>
                  <a:pt x="8036" y="21600"/>
                  <a:pt x="10800" y="21600"/>
                </a:cubicBezTo>
                <a:cubicBezTo>
                  <a:pt x="13564" y="21600"/>
                  <a:pt x="16328" y="20546"/>
                  <a:pt x="18437" y="18437"/>
                </a:cubicBezTo>
                <a:cubicBezTo>
                  <a:pt x="20546" y="16328"/>
                  <a:pt x="21600" y="13564"/>
                  <a:pt x="21600" y="10800"/>
                </a:cubicBezTo>
                <a:cubicBezTo>
                  <a:pt x="21600" y="8036"/>
                  <a:pt x="20546" y="5272"/>
                  <a:pt x="18437" y="3163"/>
                </a:cubicBezTo>
                <a:cubicBezTo>
                  <a:pt x="16328" y="1054"/>
                  <a:pt x="13564" y="0"/>
                  <a:pt x="10800" y="0"/>
                </a:cubicBezTo>
                <a:close/>
              </a:path>
            </a:pathLst>
          </a:custGeom>
          <a:ln w="12700">
            <a:miter lim="400000"/>
          </a:ln>
        </p:spPr>
      </p:pic>
      <p:sp>
        <p:nvSpPr>
          <p:cNvPr id="151" name="Omar Fogliadini 🇨🇭…"/>
          <p:cNvSpPr txBox="1"/>
          <p:nvPr/>
        </p:nvSpPr>
        <p:spPr>
          <a:xfrm>
            <a:off x="3638648" y="6145600"/>
            <a:ext cx="4113625" cy="13470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20000"/>
              </a:lnSpc>
              <a:spcBef>
                <a:spcPts val="1000"/>
              </a:spcBef>
              <a:defRPr sz="2600">
                <a:solidFill>
                  <a:srgbClr val="FFFFFF"/>
                </a:solidFill>
                <a:latin typeface="Roboto"/>
                <a:ea typeface="Roboto"/>
                <a:cs typeface="Roboto"/>
                <a:sym typeface="Roboto"/>
              </a:defRPr>
            </a:pPr>
            <a:r>
              <a:rPr dirty="0"/>
              <a:t>Omar </a:t>
            </a:r>
            <a:r>
              <a:rPr dirty="0" err="1"/>
              <a:t>Fogliadini</a:t>
            </a:r>
            <a:r>
              <a:rPr dirty="0"/>
              <a:t> 🇨🇭</a:t>
            </a:r>
          </a:p>
          <a:p>
            <a:pPr>
              <a:spcBef>
                <a:spcPts val="1000"/>
              </a:spcBef>
              <a:defRPr sz="2400" b="0">
                <a:solidFill>
                  <a:srgbClr val="FFFFFF"/>
                </a:solidFill>
                <a:latin typeface="Roboto"/>
                <a:ea typeface="Roboto"/>
                <a:cs typeface="Roboto"/>
                <a:sym typeface="Roboto"/>
              </a:defRPr>
            </a:pPr>
            <a:r>
              <a:rPr dirty="0"/>
              <a:t>Founder </a:t>
            </a:r>
            <a:r>
              <a:rPr lang="it-IT" dirty="0"/>
              <a:t>e</a:t>
            </a:r>
            <a:r>
              <a:rPr dirty="0"/>
              <a:t> </a:t>
            </a:r>
            <a:br>
              <a:rPr dirty="0"/>
            </a:br>
            <a:r>
              <a:rPr dirty="0"/>
              <a:t>Managing Partner</a:t>
            </a:r>
          </a:p>
        </p:txBody>
      </p:sp>
      <p:pic>
        <p:nvPicPr>
          <p:cNvPr id="152" name="sara.jpg" descr="sara.jpg"/>
          <p:cNvPicPr>
            <a:picLocks noChangeAspect="1"/>
          </p:cNvPicPr>
          <p:nvPr/>
        </p:nvPicPr>
        <p:blipFill>
          <a:blip r:embed="rId7"/>
          <a:srcRect l="4036" t="12968" r="4027" b="25741"/>
          <a:stretch>
            <a:fillRect/>
          </a:stretch>
        </p:blipFill>
        <p:spPr>
          <a:xfrm>
            <a:off x="10604442" y="2580224"/>
            <a:ext cx="3175117" cy="3173426"/>
          </a:xfrm>
          <a:custGeom>
            <a:avLst/>
            <a:gdLst/>
            <a:ahLst/>
            <a:cxnLst>
              <a:cxn ang="0">
                <a:pos x="wd2" y="hd2"/>
              </a:cxn>
              <a:cxn ang="5400000">
                <a:pos x="wd2" y="hd2"/>
              </a:cxn>
              <a:cxn ang="10800000">
                <a:pos x="wd2" y="hd2"/>
              </a:cxn>
              <a:cxn ang="16200000">
                <a:pos x="wd2" y="hd2"/>
              </a:cxn>
            </a:cxnLst>
            <a:rect l="0" t="0" r="r" b="b"/>
            <a:pathLst>
              <a:path w="19679" h="20595" extrusionOk="0">
                <a:moveTo>
                  <a:pt x="9838" y="0"/>
                </a:moveTo>
                <a:cubicBezTo>
                  <a:pt x="7320" y="0"/>
                  <a:pt x="4803" y="1005"/>
                  <a:pt x="2882" y="3016"/>
                </a:cubicBezTo>
                <a:cubicBezTo>
                  <a:pt x="-961" y="7038"/>
                  <a:pt x="-961" y="13557"/>
                  <a:pt x="2882" y="17579"/>
                </a:cubicBezTo>
                <a:cubicBezTo>
                  <a:pt x="6724" y="21600"/>
                  <a:pt x="12954" y="21600"/>
                  <a:pt x="16796" y="17579"/>
                </a:cubicBezTo>
                <a:cubicBezTo>
                  <a:pt x="20639" y="13557"/>
                  <a:pt x="20639" y="7038"/>
                  <a:pt x="16796" y="3016"/>
                </a:cubicBezTo>
                <a:cubicBezTo>
                  <a:pt x="14875" y="1005"/>
                  <a:pt x="12356" y="0"/>
                  <a:pt x="9838" y="0"/>
                </a:cubicBezTo>
                <a:close/>
              </a:path>
            </a:pathLst>
          </a:custGeom>
          <a:ln w="12700">
            <a:miter lim="400000"/>
          </a:ln>
        </p:spPr>
      </p:pic>
      <p:sp>
        <p:nvSpPr>
          <p:cNvPr id="153" name="Sara Caminati 🇮🇹…"/>
          <p:cNvSpPr txBox="1"/>
          <p:nvPr/>
        </p:nvSpPr>
        <p:spPr>
          <a:xfrm>
            <a:off x="10135188" y="6145600"/>
            <a:ext cx="4113625" cy="12801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20000"/>
              </a:lnSpc>
              <a:spcBef>
                <a:spcPts val="1000"/>
              </a:spcBef>
              <a:defRPr sz="2600">
                <a:solidFill>
                  <a:srgbClr val="FFFFFF"/>
                </a:solidFill>
                <a:latin typeface="Roboto"/>
                <a:ea typeface="Roboto"/>
                <a:cs typeface="Roboto"/>
                <a:sym typeface="Roboto"/>
              </a:defRPr>
            </a:pPr>
            <a:r>
              <a:rPr dirty="0"/>
              <a:t>Sara </a:t>
            </a:r>
            <a:r>
              <a:rPr dirty="0" err="1"/>
              <a:t>Caminati</a:t>
            </a:r>
            <a:r>
              <a:rPr dirty="0"/>
              <a:t> 🇮🇹</a:t>
            </a:r>
          </a:p>
          <a:p>
            <a:pPr>
              <a:spcBef>
                <a:spcPts val="1000"/>
              </a:spcBef>
              <a:defRPr sz="2400" b="0">
                <a:solidFill>
                  <a:srgbClr val="FFFFFF"/>
                </a:solidFill>
                <a:latin typeface="Roboto"/>
                <a:ea typeface="Roboto"/>
                <a:cs typeface="Roboto"/>
                <a:sym typeface="Roboto"/>
              </a:defRPr>
            </a:pPr>
            <a:r>
              <a:rPr dirty="0"/>
              <a:t>Digital Innovation </a:t>
            </a:r>
            <a:br>
              <a:rPr dirty="0"/>
            </a:br>
            <a:r>
              <a:rPr dirty="0"/>
              <a:t>Senior Partner</a:t>
            </a:r>
          </a:p>
        </p:txBody>
      </p:sp>
      <p:sp>
        <p:nvSpPr>
          <p:cNvPr id="154" name="Circle"/>
          <p:cNvSpPr/>
          <p:nvPr/>
        </p:nvSpPr>
        <p:spPr>
          <a:xfrm>
            <a:off x="6405790" y="4863291"/>
            <a:ext cx="876301" cy="876301"/>
          </a:xfrm>
          <a:prstGeom prst="ellipse">
            <a:avLst/>
          </a:prstGeom>
          <a:solidFill>
            <a:srgbClr val="FFFFFF"/>
          </a:solidFill>
          <a:ln w="12700">
            <a:miter lim="400000"/>
          </a:ln>
        </p:spPr>
        <p:txBody>
          <a:bodyPr lIns="22138" tIns="22138" rIns="22138" bIns="22138" anchor="ctr"/>
          <a:lstStyle/>
          <a:p>
            <a:pPr defTabSz="640490">
              <a:defRPr sz="2000" b="0">
                <a:solidFill>
                  <a:srgbClr val="FFFFFF"/>
                </a:solidFill>
                <a:latin typeface="+mn-lt"/>
                <a:ea typeface="+mn-ea"/>
                <a:cs typeface="+mn-cs"/>
                <a:sym typeface="Helvetica Neue Medium"/>
              </a:defRPr>
            </a:pPr>
            <a:endParaRPr/>
          </a:p>
        </p:txBody>
      </p:sp>
      <p:sp>
        <p:nvSpPr>
          <p:cNvPr id="155" name="Circle"/>
          <p:cNvSpPr/>
          <p:nvPr/>
        </p:nvSpPr>
        <p:spPr>
          <a:xfrm>
            <a:off x="12889831" y="4863291"/>
            <a:ext cx="876301" cy="876301"/>
          </a:xfrm>
          <a:prstGeom prst="ellipse">
            <a:avLst/>
          </a:prstGeom>
          <a:solidFill>
            <a:srgbClr val="FFFFFF"/>
          </a:solidFill>
          <a:ln w="12700">
            <a:miter lim="400000"/>
          </a:ln>
        </p:spPr>
        <p:txBody>
          <a:bodyPr lIns="22138" tIns="22138" rIns="22138" bIns="22138" anchor="ctr"/>
          <a:lstStyle/>
          <a:p>
            <a:pPr defTabSz="640490">
              <a:defRPr sz="2000" b="0">
                <a:solidFill>
                  <a:srgbClr val="FFFFFF"/>
                </a:solidFill>
                <a:latin typeface="+mn-lt"/>
                <a:ea typeface="+mn-ea"/>
                <a:cs typeface="+mn-cs"/>
                <a:sym typeface="Helvetica Neue Medium"/>
              </a:defRPr>
            </a:pPr>
            <a:endParaRPr/>
          </a:p>
        </p:txBody>
      </p:sp>
      <p:pic>
        <p:nvPicPr>
          <p:cNvPr id="156" name="Image" descr="Image"/>
          <p:cNvPicPr>
            <a:picLocks noChangeAspect="1"/>
          </p:cNvPicPr>
          <p:nvPr/>
        </p:nvPicPr>
        <p:blipFill>
          <a:blip r:embed="rId8"/>
          <a:stretch>
            <a:fillRect/>
          </a:stretch>
        </p:blipFill>
        <p:spPr>
          <a:xfrm>
            <a:off x="17105695" y="2568881"/>
            <a:ext cx="3173478" cy="3173477"/>
          </a:xfrm>
          <a:prstGeom prst="rect">
            <a:avLst/>
          </a:prstGeom>
          <a:ln w="12700">
            <a:miter lim="400000"/>
          </a:ln>
        </p:spPr>
      </p:pic>
      <p:sp>
        <p:nvSpPr>
          <p:cNvPr id="157" name="Antonio Amerise 🇮🇹…"/>
          <p:cNvSpPr txBox="1"/>
          <p:nvPr/>
        </p:nvSpPr>
        <p:spPr>
          <a:xfrm>
            <a:off x="16635623" y="6145600"/>
            <a:ext cx="4113625" cy="12801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20000"/>
              </a:lnSpc>
              <a:spcBef>
                <a:spcPts val="1000"/>
              </a:spcBef>
              <a:defRPr sz="2600">
                <a:solidFill>
                  <a:srgbClr val="FFFFFF"/>
                </a:solidFill>
                <a:latin typeface="Roboto"/>
                <a:ea typeface="Roboto"/>
                <a:cs typeface="Roboto"/>
                <a:sym typeface="Roboto"/>
              </a:defRPr>
            </a:pPr>
            <a:r>
              <a:rPr dirty="0"/>
              <a:t>Antonio </a:t>
            </a:r>
            <a:r>
              <a:rPr dirty="0" err="1"/>
              <a:t>Amerise</a:t>
            </a:r>
            <a:r>
              <a:rPr dirty="0"/>
              <a:t> 🇮🇹</a:t>
            </a:r>
          </a:p>
          <a:p>
            <a:pPr>
              <a:spcBef>
                <a:spcPts val="1000"/>
              </a:spcBef>
              <a:defRPr sz="2400" b="0">
                <a:solidFill>
                  <a:srgbClr val="FFFFFF"/>
                </a:solidFill>
                <a:latin typeface="Roboto"/>
                <a:ea typeface="Roboto"/>
                <a:cs typeface="Roboto"/>
                <a:sym typeface="Roboto"/>
              </a:defRPr>
            </a:pPr>
            <a:r>
              <a:rPr dirty="0"/>
              <a:t>Business Performance Advisory Managing Director</a:t>
            </a:r>
          </a:p>
        </p:txBody>
      </p:sp>
      <p:sp>
        <p:nvSpPr>
          <p:cNvPr id="158" name="Circle"/>
          <p:cNvSpPr/>
          <p:nvPr/>
        </p:nvSpPr>
        <p:spPr>
          <a:xfrm>
            <a:off x="19409598" y="4863291"/>
            <a:ext cx="876301" cy="876301"/>
          </a:xfrm>
          <a:prstGeom prst="ellipse">
            <a:avLst/>
          </a:prstGeom>
          <a:solidFill>
            <a:srgbClr val="FFFFFF"/>
          </a:solidFill>
          <a:ln w="12700">
            <a:miter lim="400000"/>
          </a:ln>
        </p:spPr>
        <p:txBody>
          <a:bodyPr lIns="22138" tIns="22138" rIns="22138" bIns="22138" anchor="ctr"/>
          <a:lstStyle/>
          <a:p>
            <a:pPr defTabSz="640490">
              <a:defRPr sz="2000" b="0">
                <a:solidFill>
                  <a:srgbClr val="FFFFFF"/>
                </a:solidFill>
                <a:latin typeface="+mn-lt"/>
                <a:ea typeface="+mn-ea"/>
                <a:cs typeface="+mn-cs"/>
                <a:sym typeface="Helvetica Neue Medium"/>
              </a:defRPr>
            </a:pPr>
            <a:endParaRPr/>
          </a:p>
        </p:txBody>
      </p:sp>
      <p:pic>
        <p:nvPicPr>
          <p:cNvPr id="159" name="linkedin.png" descr="linkedin.png"/>
          <p:cNvPicPr>
            <a:picLocks noChangeAspect="1"/>
          </p:cNvPicPr>
          <p:nvPr/>
        </p:nvPicPr>
        <p:blipFill>
          <a:blip r:embed="rId9"/>
          <a:stretch>
            <a:fillRect/>
          </a:stretch>
        </p:blipFill>
        <p:spPr>
          <a:xfrm>
            <a:off x="6668335" y="5095493"/>
            <a:ext cx="350863" cy="350863"/>
          </a:xfrm>
          <a:prstGeom prst="rect">
            <a:avLst/>
          </a:prstGeom>
          <a:ln w="12700">
            <a:miter lim="400000"/>
          </a:ln>
        </p:spPr>
      </p:pic>
      <p:pic>
        <p:nvPicPr>
          <p:cNvPr id="160" name="linkedin.png" descr="linkedin.png"/>
          <p:cNvPicPr>
            <a:picLocks noChangeAspect="1"/>
          </p:cNvPicPr>
          <p:nvPr/>
        </p:nvPicPr>
        <p:blipFill>
          <a:blip r:embed="rId9"/>
          <a:stretch>
            <a:fillRect/>
          </a:stretch>
        </p:blipFill>
        <p:spPr>
          <a:xfrm>
            <a:off x="13152377" y="5095493"/>
            <a:ext cx="350862" cy="350863"/>
          </a:xfrm>
          <a:prstGeom prst="rect">
            <a:avLst/>
          </a:prstGeom>
          <a:ln w="12700">
            <a:miter lim="400000"/>
          </a:ln>
        </p:spPr>
      </p:pic>
      <p:pic>
        <p:nvPicPr>
          <p:cNvPr id="161" name="linkedin.png" descr="linkedin.png"/>
          <p:cNvPicPr>
            <a:picLocks noChangeAspect="1"/>
          </p:cNvPicPr>
          <p:nvPr/>
        </p:nvPicPr>
        <p:blipFill>
          <a:blip r:embed="rId9"/>
          <a:stretch>
            <a:fillRect/>
          </a:stretch>
        </p:blipFill>
        <p:spPr>
          <a:xfrm>
            <a:off x="19672141" y="5095493"/>
            <a:ext cx="350863" cy="350863"/>
          </a:xfrm>
          <a:prstGeom prst="rect">
            <a:avLst/>
          </a:prstGeom>
          <a:ln w="12700">
            <a:miter lim="400000"/>
          </a:ln>
        </p:spPr>
      </p:pic>
      <p:sp>
        <p:nvSpPr>
          <p:cNvPr id="162" name="Serial start-up entrepreneur with successful track record. Mentor deep tech Oxford University. Case history of &quot;IlSole24Ore&quot;, SUPSI (University of Southern Switzerland) and several others. LaCLINIQUE, the latest start-up founded in Italy, has revolutionized professional operations with a digital platform operating model."/>
          <p:cNvSpPr txBox="1"/>
          <p:nvPr/>
        </p:nvSpPr>
        <p:spPr>
          <a:xfrm>
            <a:off x="2774383" y="8268630"/>
            <a:ext cx="5842001" cy="39549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20000"/>
              </a:lnSpc>
              <a:spcBef>
                <a:spcPts val="1000"/>
              </a:spcBef>
              <a:defRPr sz="2400" b="0">
                <a:solidFill>
                  <a:srgbClr val="0A1D44"/>
                </a:solidFill>
                <a:latin typeface="Roboto"/>
                <a:ea typeface="Roboto"/>
                <a:cs typeface="Roboto"/>
                <a:sym typeface="Roboto"/>
              </a:defRPr>
            </a:lvl1pPr>
          </a:lstStyle>
          <a:p>
            <a:r>
              <a:rPr lang="en-GB" dirty="0" err="1"/>
              <a:t>Imprenditore</a:t>
            </a:r>
            <a:r>
              <a:rPr lang="en-GB" dirty="0"/>
              <a:t> </a:t>
            </a:r>
            <a:r>
              <a:rPr lang="en-GB" dirty="0" err="1"/>
              <a:t>seriale</a:t>
            </a:r>
            <a:r>
              <a:rPr lang="en-GB" dirty="0"/>
              <a:t> con start-up di </a:t>
            </a:r>
            <a:r>
              <a:rPr lang="en-GB" dirty="0" err="1"/>
              <a:t>successo</a:t>
            </a:r>
            <a:r>
              <a:rPr lang="en-GB" dirty="0"/>
              <a:t> </a:t>
            </a:r>
            <a:r>
              <a:rPr lang="en-GB" dirty="0" err="1"/>
              <a:t>su</a:t>
            </a:r>
            <a:r>
              <a:rPr lang="en-GB" dirty="0"/>
              <a:t> </a:t>
            </a:r>
            <a:r>
              <a:rPr lang="en-GB" dirty="0" err="1"/>
              <a:t>diversi</a:t>
            </a:r>
            <a:r>
              <a:rPr lang="en-GB" dirty="0"/>
              <a:t> </a:t>
            </a:r>
            <a:r>
              <a:rPr lang="en-GB" dirty="0" err="1"/>
              <a:t>mercati</a:t>
            </a:r>
            <a:r>
              <a:rPr lang="en-GB" dirty="0"/>
              <a:t> </a:t>
            </a:r>
            <a:r>
              <a:rPr lang="en-GB" dirty="0" err="1"/>
              <a:t>internazionali</a:t>
            </a:r>
            <a:r>
              <a:rPr lang="en-GB" dirty="0"/>
              <a:t>. Mentor deep tech Oxford University. Case history de “IlSole24Ore”, SUPSI (</a:t>
            </a:r>
            <a:r>
              <a:rPr lang="en-GB" dirty="0" err="1"/>
              <a:t>Università</a:t>
            </a:r>
            <a:r>
              <a:rPr lang="en-GB" dirty="0"/>
              <a:t> </a:t>
            </a:r>
            <a:r>
              <a:rPr lang="en-GB" dirty="0" err="1"/>
              <a:t>della</a:t>
            </a:r>
            <a:r>
              <a:rPr lang="en-GB" dirty="0"/>
              <a:t> </a:t>
            </a:r>
            <a:r>
              <a:rPr lang="en-GB" dirty="0" err="1"/>
              <a:t>Svizzera</a:t>
            </a:r>
            <a:r>
              <a:rPr lang="en-GB" dirty="0"/>
              <a:t> del Sud) e diverse </a:t>
            </a:r>
            <a:r>
              <a:rPr lang="en-GB" dirty="0" err="1"/>
              <a:t>altre</a:t>
            </a:r>
            <a:r>
              <a:rPr lang="en-GB" dirty="0"/>
              <a:t>. </a:t>
            </a:r>
            <a:r>
              <a:rPr lang="en-GB" dirty="0" err="1"/>
              <a:t>L’ultima</a:t>
            </a:r>
            <a:r>
              <a:rPr lang="en-GB" dirty="0"/>
              <a:t> start-up </a:t>
            </a:r>
            <a:r>
              <a:rPr lang="en-GB" dirty="0" err="1"/>
              <a:t>fondata</a:t>
            </a:r>
            <a:r>
              <a:rPr lang="en-GB" dirty="0"/>
              <a:t> in Italia, </a:t>
            </a:r>
            <a:r>
              <a:rPr lang="en-GB" dirty="0" err="1"/>
              <a:t>LaCLINIQUE</a:t>
            </a:r>
            <a:r>
              <a:rPr lang="en-GB" dirty="0"/>
              <a:t>, ha </a:t>
            </a:r>
            <a:r>
              <a:rPr lang="en-GB" dirty="0" err="1"/>
              <a:t>rivoluzionato</a:t>
            </a:r>
            <a:r>
              <a:rPr lang="en-GB" dirty="0"/>
              <a:t> </a:t>
            </a:r>
            <a:r>
              <a:rPr lang="en-GB" dirty="0" err="1"/>
              <a:t>il</a:t>
            </a:r>
            <a:r>
              <a:rPr lang="en-GB" dirty="0"/>
              <a:t> </a:t>
            </a:r>
            <a:r>
              <a:rPr lang="en-GB" dirty="0" err="1"/>
              <a:t>settore</a:t>
            </a:r>
            <a:r>
              <a:rPr lang="en-GB" dirty="0"/>
              <a:t> </a:t>
            </a:r>
            <a:r>
              <a:rPr lang="en-GB" dirty="0" err="1"/>
              <a:t>della</a:t>
            </a:r>
            <a:r>
              <a:rPr lang="en-GB" dirty="0"/>
              <a:t> </a:t>
            </a:r>
            <a:r>
              <a:rPr lang="en-GB" dirty="0" err="1"/>
              <a:t>medicina</a:t>
            </a:r>
            <a:r>
              <a:rPr lang="en-GB" dirty="0"/>
              <a:t> e </a:t>
            </a:r>
            <a:r>
              <a:rPr lang="en-GB" dirty="0" err="1"/>
              <a:t>chirurgia</a:t>
            </a:r>
            <a:r>
              <a:rPr lang="en-GB" dirty="0"/>
              <a:t> </a:t>
            </a:r>
            <a:r>
              <a:rPr lang="en-GB" dirty="0" err="1"/>
              <a:t>estetica</a:t>
            </a:r>
            <a:r>
              <a:rPr lang="en-GB" dirty="0"/>
              <a:t> con un </a:t>
            </a:r>
            <a:r>
              <a:rPr lang="en-GB" dirty="0" err="1"/>
              <a:t>modello</a:t>
            </a:r>
            <a:r>
              <a:rPr lang="en-GB" dirty="0"/>
              <a:t> </a:t>
            </a:r>
            <a:r>
              <a:rPr lang="en-GB" dirty="0" err="1"/>
              <a:t>operativo</a:t>
            </a:r>
            <a:r>
              <a:rPr lang="en-GB" dirty="0"/>
              <a:t> </a:t>
            </a:r>
            <a:r>
              <a:rPr lang="en-GB" dirty="0" err="1"/>
              <a:t>digitale</a:t>
            </a:r>
            <a:r>
              <a:rPr lang="en-GB" dirty="0"/>
              <a:t>.</a:t>
            </a:r>
            <a:endParaRPr dirty="0"/>
          </a:p>
        </p:txBody>
      </p:sp>
      <p:sp>
        <p:nvSpPr>
          <p:cNvPr id="163" name="Digital entrepreneur, digital strategist, consultant and lecturer in marketing and digital communication. First National Prize for Innovation in Trade Services in 2009; Award for Best Entrepreneur of the Year at the Milan Chamber of Commerce in 2011."/>
          <p:cNvSpPr txBox="1"/>
          <p:nvPr/>
        </p:nvSpPr>
        <p:spPr>
          <a:xfrm>
            <a:off x="9271000" y="8268630"/>
            <a:ext cx="5842000" cy="30685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20000"/>
              </a:lnSpc>
              <a:spcBef>
                <a:spcPts val="1000"/>
              </a:spcBef>
              <a:defRPr sz="2400" b="0">
                <a:solidFill>
                  <a:srgbClr val="0A1D44"/>
                </a:solidFill>
                <a:latin typeface="Roboto"/>
                <a:ea typeface="Roboto"/>
                <a:cs typeface="Roboto"/>
                <a:sym typeface="Roboto"/>
              </a:defRPr>
            </a:lvl1pPr>
          </a:lstStyle>
          <a:p>
            <a:r>
              <a:rPr lang="en-GB" dirty="0" err="1"/>
              <a:t>Imprenditrice</a:t>
            </a:r>
            <a:r>
              <a:rPr lang="en-GB" dirty="0"/>
              <a:t> </a:t>
            </a:r>
            <a:r>
              <a:rPr lang="en-GB" dirty="0" err="1"/>
              <a:t>digitale</a:t>
            </a:r>
            <a:r>
              <a:rPr lang="en-GB" dirty="0"/>
              <a:t>, digital strategist, </a:t>
            </a:r>
            <a:r>
              <a:rPr lang="en-GB" dirty="0" err="1"/>
              <a:t>consulente</a:t>
            </a:r>
            <a:r>
              <a:rPr lang="en-GB" dirty="0"/>
              <a:t> e </a:t>
            </a:r>
            <a:r>
              <a:rPr lang="en-GB" dirty="0" err="1"/>
              <a:t>docente</a:t>
            </a:r>
            <a:r>
              <a:rPr lang="en-GB" dirty="0"/>
              <a:t> di marketing e </a:t>
            </a:r>
            <a:r>
              <a:rPr lang="en-GB" dirty="0" err="1"/>
              <a:t>comunicazione</a:t>
            </a:r>
            <a:r>
              <a:rPr lang="en-GB" dirty="0"/>
              <a:t> </a:t>
            </a:r>
            <a:r>
              <a:rPr lang="en-GB" dirty="0" err="1"/>
              <a:t>digitale</a:t>
            </a:r>
            <a:r>
              <a:rPr lang="en-GB" dirty="0"/>
              <a:t>. Primo Premio Nazionale per </a:t>
            </a:r>
            <a:r>
              <a:rPr lang="en-GB" dirty="0" err="1"/>
              <a:t>l’Innovazione</a:t>
            </a:r>
            <a:r>
              <a:rPr lang="en-GB" dirty="0"/>
              <a:t> </a:t>
            </a:r>
            <a:r>
              <a:rPr lang="en-GB" dirty="0" err="1"/>
              <a:t>nei</a:t>
            </a:r>
            <a:r>
              <a:rPr lang="en-GB" dirty="0"/>
              <a:t> </a:t>
            </a:r>
            <a:r>
              <a:rPr lang="en-GB" dirty="0" err="1"/>
              <a:t>Servizi</a:t>
            </a:r>
            <a:r>
              <a:rPr lang="en-GB" dirty="0"/>
              <a:t> di </a:t>
            </a:r>
            <a:r>
              <a:rPr lang="en-GB" dirty="0" err="1"/>
              <a:t>Confcommercio</a:t>
            </a:r>
            <a:r>
              <a:rPr lang="en-GB" dirty="0"/>
              <a:t> </a:t>
            </a:r>
            <a:r>
              <a:rPr lang="en-GB" dirty="0" err="1"/>
              <a:t>nel</a:t>
            </a:r>
            <a:r>
              <a:rPr lang="en-GB" dirty="0"/>
              <a:t> 2009; Premio come </a:t>
            </a:r>
            <a:r>
              <a:rPr lang="en-GB" dirty="0" err="1"/>
              <a:t>migliore</a:t>
            </a:r>
            <a:r>
              <a:rPr lang="en-GB" dirty="0"/>
              <a:t> </a:t>
            </a:r>
            <a:r>
              <a:rPr lang="en-GB" dirty="0" err="1"/>
              <a:t>imprenditrice</a:t>
            </a:r>
            <a:r>
              <a:rPr lang="en-GB" dirty="0"/>
              <a:t> </a:t>
            </a:r>
            <a:r>
              <a:rPr lang="en-GB" dirty="0" err="1"/>
              <a:t>dell’anno</a:t>
            </a:r>
            <a:r>
              <a:rPr lang="en-GB" dirty="0"/>
              <a:t> </a:t>
            </a:r>
            <a:r>
              <a:rPr lang="en-GB" dirty="0" err="1"/>
              <a:t>della</a:t>
            </a:r>
            <a:r>
              <a:rPr lang="en-GB" dirty="0"/>
              <a:t> Camera di </a:t>
            </a:r>
            <a:r>
              <a:rPr lang="en-GB" dirty="0" err="1"/>
              <a:t>Commercio</a:t>
            </a:r>
            <a:r>
              <a:rPr lang="en-GB" dirty="0"/>
              <a:t> di Milano </a:t>
            </a:r>
            <a:r>
              <a:rPr lang="en-GB" dirty="0" err="1"/>
              <a:t>nel</a:t>
            </a:r>
            <a:r>
              <a:rPr lang="en-GB" dirty="0"/>
              <a:t> 2011.</a:t>
            </a:r>
            <a:endParaRPr dirty="0"/>
          </a:p>
        </p:txBody>
      </p:sp>
      <p:sp>
        <p:nvSpPr>
          <p:cNvPr id="164" name="Executives and partners with over 16 years of experience in successful digital transformation, especially in the Commerce and Customer Experience areas. Former Head of Digital Acceleration EMEA SAP and Global Digital Leader SABMiller. He previously worked at leading consulting firms such as Accenture."/>
          <p:cNvSpPr txBox="1"/>
          <p:nvPr/>
        </p:nvSpPr>
        <p:spPr>
          <a:xfrm>
            <a:off x="15771434" y="8268630"/>
            <a:ext cx="5842001" cy="35117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20000"/>
              </a:lnSpc>
              <a:spcBef>
                <a:spcPts val="1000"/>
              </a:spcBef>
              <a:defRPr sz="2400" b="0">
                <a:solidFill>
                  <a:srgbClr val="0A1D44"/>
                </a:solidFill>
                <a:latin typeface="Roboto"/>
                <a:ea typeface="Roboto"/>
                <a:cs typeface="Roboto"/>
                <a:sym typeface="Roboto"/>
              </a:defRPr>
            </a:lvl1pPr>
          </a:lstStyle>
          <a:p>
            <a:r>
              <a:rPr lang="en-GB" dirty="0"/>
              <a:t>Executive e partner con </a:t>
            </a:r>
            <a:r>
              <a:rPr lang="en-GB" dirty="0" err="1"/>
              <a:t>oltre</a:t>
            </a:r>
            <a:r>
              <a:rPr lang="en-GB" dirty="0"/>
              <a:t> 16 </a:t>
            </a:r>
            <a:r>
              <a:rPr lang="en-GB" dirty="0" err="1"/>
              <a:t>anni</a:t>
            </a:r>
            <a:r>
              <a:rPr lang="en-GB" dirty="0"/>
              <a:t> di </a:t>
            </a:r>
            <a:r>
              <a:rPr lang="en-GB" dirty="0" err="1"/>
              <a:t>esperienza</a:t>
            </a:r>
            <a:r>
              <a:rPr lang="en-GB" dirty="0"/>
              <a:t> in digital transformation di </a:t>
            </a:r>
            <a:r>
              <a:rPr lang="en-GB" dirty="0" err="1"/>
              <a:t>successo</a:t>
            </a:r>
            <a:r>
              <a:rPr lang="en-GB" dirty="0"/>
              <a:t>, </a:t>
            </a:r>
            <a:r>
              <a:rPr lang="en-GB" dirty="0" err="1"/>
              <a:t>soprattutto</a:t>
            </a:r>
            <a:r>
              <a:rPr lang="en-GB" dirty="0"/>
              <a:t> </a:t>
            </a:r>
            <a:r>
              <a:rPr lang="en-GB" dirty="0" err="1"/>
              <a:t>nelle</a:t>
            </a:r>
            <a:r>
              <a:rPr lang="en-GB" dirty="0"/>
              <a:t> </a:t>
            </a:r>
            <a:r>
              <a:rPr lang="en-GB" dirty="0" err="1"/>
              <a:t>aree</a:t>
            </a:r>
            <a:r>
              <a:rPr lang="en-GB" dirty="0"/>
              <a:t> Commerce e Customer Experience. Former Head of Digital Acceleration EMEA SAP e Global Digital Leader SABMiller. </a:t>
            </a:r>
            <a:r>
              <a:rPr lang="en-GB" dirty="0" err="1"/>
              <a:t>Precedentemente</a:t>
            </a:r>
            <a:r>
              <a:rPr lang="en-GB" dirty="0"/>
              <a:t> ha </a:t>
            </a:r>
            <a:r>
              <a:rPr lang="en-GB" dirty="0" err="1"/>
              <a:t>lavorato</a:t>
            </a:r>
            <a:r>
              <a:rPr lang="en-GB" dirty="0"/>
              <a:t> in </a:t>
            </a:r>
            <a:r>
              <a:rPr lang="en-GB" dirty="0" err="1"/>
              <a:t>primarie</a:t>
            </a:r>
            <a:r>
              <a:rPr lang="en-GB" dirty="0"/>
              <a:t> </a:t>
            </a:r>
            <a:r>
              <a:rPr lang="en-GB" dirty="0" err="1"/>
              <a:t>società</a:t>
            </a:r>
            <a:r>
              <a:rPr lang="en-GB" dirty="0"/>
              <a:t> di </a:t>
            </a:r>
            <a:r>
              <a:rPr lang="en-GB" dirty="0" err="1"/>
              <a:t>consulenza</a:t>
            </a:r>
            <a:r>
              <a:rPr lang="en-GB" dirty="0"/>
              <a:t>, </a:t>
            </a:r>
            <a:r>
              <a:rPr lang="en-GB" dirty="0" err="1"/>
              <a:t>quali</a:t>
            </a:r>
            <a:r>
              <a:rPr lang="en-GB" dirty="0"/>
              <a:t> Accenture.</a:t>
            </a:r>
            <a:endParaRPr dirty="0"/>
          </a:p>
        </p:txBody>
      </p:sp>
      <p:sp>
        <p:nvSpPr>
          <p:cNvPr id="165" name="Rectangle">
            <a:hlinkClick r:id="rId10"/>
          </p:cNvPr>
          <p:cNvSpPr/>
          <p:nvPr/>
        </p:nvSpPr>
        <p:spPr>
          <a:xfrm>
            <a:off x="6425029" y="4869398"/>
            <a:ext cx="837820" cy="864087"/>
          </a:xfrm>
          <a:prstGeom prst="rect">
            <a:avLst/>
          </a:prstGeom>
          <a:solidFill>
            <a:schemeClr val="accent1">
              <a:alpha val="0"/>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66" name="Rectangle">
            <a:hlinkClick r:id="rId11"/>
          </p:cNvPr>
          <p:cNvSpPr/>
          <p:nvPr/>
        </p:nvSpPr>
        <p:spPr>
          <a:xfrm>
            <a:off x="12889459" y="4869398"/>
            <a:ext cx="837820" cy="864087"/>
          </a:xfrm>
          <a:prstGeom prst="rect">
            <a:avLst/>
          </a:prstGeom>
          <a:solidFill>
            <a:schemeClr val="accent1">
              <a:alpha val="0"/>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67" name="Rectangle">
            <a:hlinkClick r:id="rId12"/>
          </p:cNvPr>
          <p:cNvSpPr/>
          <p:nvPr/>
        </p:nvSpPr>
        <p:spPr>
          <a:xfrm>
            <a:off x="19428838" y="4869398"/>
            <a:ext cx="837820" cy="864087"/>
          </a:xfrm>
          <a:prstGeom prst="rect">
            <a:avLst/>
          </a:prstGeom>
          <a:solidFill>
            <a:schemeClr val="accent1">
              <a:alpha val="0"/>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lide Number"/>
          <p:cNvSpPr txBox="1">
            <a:spLocks noGrp="1"/>
          </p:cNvSpPr>
          <p:nvPr>
            <p:ph type="sldNum" sz="quarter" idx="2"/>
          </p:nvPr>
        </p:nvSpPr>
        <p:spPr>
          <a:xfrm>
            <a:off x="23302763" y="12863512"/>
            <a:ext cx="127001"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fld id="{86CB4B4D-7CA3-9044-876B-883B54F8677D}" type="slidenum">
              <a:t>4</a:t>
            </a:fld>
            <a:endParaRPr/>
          </a:p>
        </p:txBody>
      </p:sp>
      <p:grpSp>
        <p:nvGrpSpPr>
          <p:cNvPr id="177" name="Group"/>
          <p:cNvGrpSpPr/>
          <p:nvPr/>
        </p:nvGrpSpPr>
        <p:grpSpPr>
          <a:xfrm>
            <a:off x="899316" y="551539"/>
            <a:ext cx="22568717" cy="12619502"/>
            <a:chOff x="0" y="0"/>
            <a:chExt cx="22568715" cy="12619501"/>
          </a:xfrm>
        </p:grpSpPr>
        <p:sp>
          <p:nvSpPr>
            <p:cNvPr id="170" name="© 2020 LIFEdata SRL All Rights Reserved."/>
            <p:cNvSpPr txBox="1"/>
            <p:nvPr/>
          </p:nvSpPr>
          <p:spPr>
            <a:xfrm>
              <a:off x="0" y="12338960"/>
              <a:ext cx="2923878" cy="279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 2020 LIFEdata SRL All Rights Reserved.</a:t>
              </a:r>
            </a:p>
          </p:txBody>
        </p:sp>
        <p:sp>
          <p:nvSpPr>
            <p:cNvPr id="171" name="Made with"/>
            <p:cNvSpPr txBox="1"/>
            <p:nvPr/>
          </p:nvSpPr>
          <p:spPr>
            <a:xfrm>
              <a:off x="3141499" y="12337819"/>
              <a:ext cx="84041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Made with</a:t>
              </a:r>
            </a:p>
          </p:txBody>
        </p:sp>
        <p:sp>
          <p:nvSpPr>
            <p:cNvPr id="172" name="in"/>
            <p:cNvSpPr txBox="1"/>
            <p:nvPr/>
          </p:nvSpPr>
          <p:spPr>
            <a:xfrm>
              <a:off x="4294782" y="12337819"/>
              <a:ext cx="29133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in</a:t>
              </a:r>
            </a:p>
          </p:txBody>
        </p:sp>
        <p:pic>
          <p:nvPicPr>
            <p:cNvPr id="173" name="Image" descr="Image"/>
            <p:cNvPicPr>
              <a:picLocks noChangeAspect="1"/>
            </p:cNvPicPr>
            <p:nvPr/>
          </p:nvPicPr>
          <p:blipFill>
            <a:blip r:embed="rId2"/>
            <a:stretch>
              <a:fillRect/>
            </a:stretch>
          </p:blipFill>
          <p:spPr>
            <a:xfrm>
              <a:off x="4021019" y="12348297"/>
              <a:ext cx="260727" cy="260728"/>
            </a:xfrm>
            <a:prstGeom prst="rect">
              <a:avLst/>
            </a:prstGeom>
            <a:ln w="12700" cap="flat">
              <a:noFill/>
              <a:miter lim="400000"/>
            </a:ln>
            <a:effectLst/>
          </p:spPr>
        </p:pic>
        <p:sp>
          <p:nvSpPr>
            <p:cNvPr id="174" name="|"/>
            <p:cNvSpPr txBox="1"/>
            <p:nvPr/>
          </p:nvSpPr>
          <p:spPr>
            <a:xfrm>
              <a:off x="2983247" y="12337819"/>
              <a:ext cx="175994"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Arial"/>
                  <a:ea typeface="Arial"/>
                  <a:cs typeface="Arial"/>
                  <a:sym typeface="Arial"/>
                </a:defRPr>
              </a:lvl1pPr>
            </a:lstStyle>
            <a:p>
              <a:pPr defTabSz="914400"/>
              <a:r>
                <a:t>|</a:t>
              </a:r>
            </a:p>
          </p:txBody>
        </p:sp>
        <p:pic>
          <p:nvPicPr>
            <p:cNvPr id="175" name="flag-it.png" descr="flag-it.png"/>
            <p:cNvPicPr>
              <a:picLocks noChangeAspect="1"/>
            </p:cNvPicPr>
            <p:nvPr/>
          </p:nvPicPr>
          <p:blipFill>
            <a:blip r:embed="rId3"/>
            <a:stretch>
              <a:fillRect/>
            </a:stretch>
          </p:blipFill>
          <p:spPr>
            <a:xfrm>
              <a:off x="4577855" y="12365465"/>
              <a:ext cx="336955" cy="226392"/>
            </a:xfrm>
            <a:prstGeom prst="rect">
              <a:avLst/>
            </a:prstGeom>
            <a:ln w="12700" cap="flat">
              <a:noFill/>
              <a:miter lim="400000"/>
            </a:ln>
            <a:effectLst/>
          </p:spPr>
        </p:pic>
        <p:pic>
          <p:nvPicPr>
            <p:cNvPr id="176" name="monte-dei-paschi-di-siena.png" descr="monte-dei-paschi-di-siena.png"/>
            <p:cNvPicPr>
              <a:picLocks noChangeAspect="1"/>
            </p:cNvPicPr>
            <p:nvPr/>
          </p:nvPicPr>
          <p:blipFill>
            <a:blip r:embed="rId4"/>
            <a:stretch>
              <a:fillRect/>
            </a:stretch>
          </p:blipFill>
          <p:spPr>
            <a:xfrm>
              <a:off x="20066815" y="0"/>
              <a:ext cx="2501901" cy="901700"/>
            </a:xfrm>
            <a:prstGeom prst="rect">
              <a:avLst/>
            </a:prstGeom>
            <a:ln w="12700" cap="flat">
              <a:noFill/>
              <a:miter lim="400000"/>
            </a:ln>
            <a:effectLst/>
          </p:spPr>
        </p:pic>
      </p:grpSp>
      <p:sp>
        <p:nvSpPr>
          <p:cNvPr id="178" name="Rectangle"/>
          <p:cNvSpPr/>
          <p:nvPr/>
        </p:nvSpPr>
        <p:spPr>
          <a:xfrm>
            <a:off x="1744067" y="2003092"/>
            <a:ext cx="20895866" cy="5819478"/>
          </a:xfrm>
          <a:prstGeom prst="rect">
            <a:avLst/>
          </a:prstGeom>
          <a:solidFill>
            <a:srgbClr val="0A1D4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179" name="Zunder_photo.png" descr="Zunder_photo.png"/>
          <p:cNvPicPr>
            <a:picLocks noChangeAspect="1"/>
          </p:cNvPicPr>
          <p:nvPr/>
        </p:nvPicPr>
        <p:blipFill>
          <a:blip r:embed="rId5"/>
          <a:stretch>
            <a:fillRect/>
          </a:stretch>
        </p:blipFill>
        <p:spPr>
          <a:xfrm>
            <a:off x="4111215" y="2566981"/>
            <a:ext cx="3171334" cy="3171334"/>
          </a:xfrm>
          <a:prstGeom prst="rect">
            <a:avLst/>
          </a:prstGeom>
          <a:ln w="12700">
            <a:miter lim="400000"/>
          </a:ln>
        </p:spPr>
      </p:pic>
      <p:pic>
        <p:nvPicPr>
          <p:cNvPr id="180" name="texture.png" descr="texture.png"/>
          <p:cNvPicPr>
            <a:picLocks noChangeAspect="1"/>
          </p:cNvPicPr>
          <p:nvPr/>
        </p:nvPicPr>
        <p:blipFill>
          <a:blip r:embed="rId6"/>
          <a:stretch>
            <a:fillRect/>
          </a:stretch>
        </p:blipFill>
        <p:spPr>
          <a:xfrm rot="5400000">
            <a:off x="11633237" y="-22815966"/>
            <a:ext cx="26801376" cy="23850981"/>
          </a:xfrm>
          <a:prstGeom prst="rect">
            <a:avLst/>
          </a:prstGeom>
          <a:ln w="12700">
            <a:miter lim="400000"/>
          </a:ln>
        </p:spPr>
      </p:pic>
      <p:pic>
        <p:nvPicPr>
          <p:cNvPr id="181" name="texture.png" descr="texture.png"/>
          <p:cNvPicPr>
            <a:picLocks noChangeAspect="1"/>
          </p:cNvPicPr>
          <p:nvPr/>
        </p:nvPicPr>
        <p:blipFill>
          <a:blip r:embed="rId6"/>
          <a:stretch>
            <a:fillRect/>
          </a:stretch>
        </p:blipFill>
        <p:spPr>
          <a:xfrm>
            <a:off x="21404775" y="3472512"/>
            <a:ext cx="26801376" cy="23850981"/>
          </a:xfrm>
          <a:prstGeom prst="rect">
            <a:avLst/>
          </a:prstGeom>
          <a:ln w="12700">
            <a:miter lim="400000"/>
          </a:ln>
        </p:spPr>
      </p:pic>
      <p:pic>
        <p:nvPicPr>
          <p:cNvPr id="182" name="texture.png" descr="texture.png"/>
          <p:cNvPicPr>
            <a:picLocks noChangeAspect="1"/>
          </p:cNvPicPr>
          <p:nvPr/>
        </p:nvPicPr>
        <p:blipFill>
          <a:blip r:embed="rId6"/>
          <a:stretch>
            <a:fillRect/>
          </a:stretch>
        </p:blipFill>
        <p:spPr>
          <a:xfrm>
            <a:off x="-23825624" y="-9356653"/>
            <a:ext cx="26801376" cy="23850981"/>
          </a:xfrm>
          <a:prstGeom prst="rect">
            <a:avLst/>
          </a:prstGeom>
          <a:ln w="12700">
            <a:miter lim="400000"/>
          </a:ln>
        </p:spPr>
      </p:pic>
      <p:sp>
        <p:nvSpPr>
          <p:cNvPr id="183" name="Leadership"/>
          <p:cNvSpPr txBox="1"/>
          <p:nvPr/>
        </p:nvSpPr>
        <p:spPr>
          <a:xfrm>
            <a:off x="954712" y="528331"/>
            <a:ext cx="18407745" cy="774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defRPr sz="5200" b="0">
                <a:latin typeface="Roboto Medium"/>
                <a:ea typeface="Roboto Medium"/>
                <a:cs typeface="Roboto Medium"/>
                <a:sym typeface="Roboto Medium"/>
              </a:defRPr>
            </a:lvl1pPr>
          </a:lstStyle>
          <a:p>
            <a:r>
              <a:t>Leadership</a:t>
            </a:r>
          </a:p>
        </p:txBody>
      </p:sp>
      <p:sp>
        <p:nvSpPr>
          <p:cNvPr id="184" name="Rectangle">
            <a:hlinkClick r:id="rId7"/>
          </p:cNvPr>
          <p:cNvSpPr/>
          <p:nvPr/>
        </p:nvSpPr>
        <p:spPr>
          <a:xfrm>
            <a:off x="6380977" y="4856698"/>
            <a:ext cx="837820" cy="864087"/>
          </a:xfrm>
          <a:prstGeom prst="rect">
            <a:avLst/>
          </a:prstGeom>
          <a:solidFill>
            <a:schemeClr val="accent1">
              <a:alpha val="0"/>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5" name="Zunder Lekshmanan 🇳🇪…"/>
          <p:cNvSpPr txBox="1"/>
          <p:nvPr/>
        </p:nvSpPr>
        <p:spPr>
          <a:xfrm>
            <a:off x="3640117" y="6146800"/>
            <a:ext cx="4113625" cy="12801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20000"/>
              </a:lnSpc>
              <a:spcBef>
                <a:spcPts val="1000"/>
              </a:spcBef>
              <a:defRPr sz="2600">
                <a:solidFill>
                  <a:srgbClr val="FFFFFF"/>
                </a:solidFill>
                <a:latin typeface="Roboto"/>
                <a:ea typeface="Roboto"/>
                <a:cs typeface="Roboto"/>
                <a:sym typeface="Roboto"/>
              </a:defRPr>
            </a:pPr>
            <a:r>
              <a:t>Zunder Lekshmanan 🇳🇪</a:t>
            </a:r>
          </a:p>
          <a:p>
            <a:pPr>
              <a:spcBef>
                <a:spcPts val="1000"/>
              </a:spcBef>
              <a:defRPr sz="2400" b="0">
                <a:solidFill>
                  <a:srgbClr val="FFFFFF"/>
                </a:solidFill>
                <a:latin typeface="Roboto"/>
                <a:ea typeface="Roboto"/>
                <a:cs typeface="Roboto"/>
                <a:sym typeface="Roboto"/>
              </a:defRPr>
            </a:pPr>
            <a:r>
              <a:t>Chief Technology Officer Associate Partner</a:t>
            </a:r>
          </a:p>
        </p:txBody>
      </p:sp>
      <p:sp>
        <p:nvSpPr>
          <p:cNvPr id="186" name="Experienced entrepreneur with start-ups in the field of technology and in particular artificial intelligence, specialized natural language understanding and natural language processing, in which he has over 15 years of experience, managing large projects with over 250 professionals reporting to him."/>
          <p:cNvSpPr txBox="1"/>
          <p:nvPr/>
        </p:nvSpPr>
        <p:spPr>
          <a:xfrm>
            <a:off x="2775929" y="8268630"/>
            <a:ext cx="5842001" cy="30685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20000"/>
              </a:lnSpc>
              <a:spcBef>
                <a:spcPts val="1000"/>
              </a:spcBef>
              <a:defRPr sz="2400" b="0">
                <a:solidFill>
                  <a:srgbClr val="0A1D44"/>
                </a:solidFill>
                <a:latin typeface="Roboto"/>
                <a:ea typeface="Roboto"/>
                <a:cs typeface="Roboto"/>
                <a:sym typeface="Roboto"/>
              </a:defRPr>
            </a:lvl1pPr>
          </a:lstStyle>
          <a:p>
            <a:r>
              <a:rPr lang="en-GB" dirty="0" err="1"/>
              <a:t>Imprenditore</a:t>
            </a:r>
            <a:r>
              <a:rPr lang="en-GB" dirty="0"/>
              <a:t> </a:t>
            </a:r>
            <a:r>
              <a:rPr lang="en-GB" dirty="0" err="1"/>
              <a:t>seriale</a:t>
            </a:r>
            <a:r>
              <a:rPr lang="en-GB" dirty="0"/>
              <a:t> di start-up </a:t>
            </a:r>
            <a:r>
              <a:rPr lang="en-GB" dirty="0" err="1"/>
              <a:t>nell’ambito</a:t>
            </a:r>
            <a:r>
              <a:rPr lang="en-GB" dirty="0"/>
              <a:t> </a:t>
            </a:r>
            <a:r>
              <a:rPr lang="en-GB" dirty="0" err="1"/>
              <a:t>della</a:t>
            </a:r>
            <a:r>
              <a:rPr lang="en-GB" dirty="0"/>
              <a:t> </a:t>
            </a:r>
            <a:r>
              <a:rPr lang="en-GB" dirty="0" err="1"/>
              <a:t>tecnologia</a:t>
            </a:r>
            <a:r>
              <a:rPr lang="en-GB" dirty="0"/>
              <a:t> ed in </a:t>
            </a:r>
            <a:r>
              <a:rPr lang="en-GB" dirty="0" err="1"/>
              <a:t>particolare</a:t>
            </a:r>
            <a:r>
              <a:rPr lang="en-GB" dirty="0"/>
              <a:t> </a:t>
            </a:r>
            <a:r>
              <a:rPr lang="en-GB" dirty="0" err="1"/>
              <a:t>dell’intelligenza</a:t>
            </a:r>
            <a:r>
              <a:rPr lang="en-GB" dirty="0"/>
              <a:t> </a:t>
            </a:r>
            <a:r>
              <a:rPr lang="en-GB" dirty="0" err="1"/>
              <a:t>artificiale</a:t>
            </a:r>
            <a:r>
              <a:rPr lang="en-GB" dirty="0"/>
              <a:t>, del natural language understanding </a:t>
            </a:r>
            <a:r>
              <a:rPr lang="en-GB" dirty="0" err="1"/>
              <a:t>specializzato</a:t>
            </a:r>
            <a:r>
              <a:rPr lang="en-GB" dirty="0"/>
              <a:t> e del natural language processing, </a:t>
            </a:r>
            <a:r>
              <a:rPr lang="en-GB" dirty="0" err="1"/>
              <a:t>nel</a:t>
            </a:r>
            <a:r>
              <a:rPr lang="en-GB" dirty="0"/>
              <a:t> quale </a:t>
            </a:r>
            <a:r>
              <a:rPr lang="en-GB" dirty="0" err="1"/>
              <a:t>vanta</a:t>
            </a:r>
            <a:r>
              <a:rPr lang="en-GB" dirty="0"/>
              <a:t> </a:t>
            </a:r>
            <a:r>
              <a:rPr lang="en-GB" dirty="0" err="1"/>
              <a:t>oltre</a:t>
            </a:r>
            <a:r>
              <a:rPr lang="en-GB" dirty="0"/>
              <a:t> 15 </a:t>
            </a:r>
            <a:r>
              <a:rPr lang="en-GB" dirty="0" err="1"/>
              <a:t>anni</a:t>
            </a:r>
            <a:r>
              <a:rPr lang="en-GB" dirty="0"/>
              <a:t> di </a:t>
            </a:r>
            <a:r>
              <a:rPr lang="en-GB" dirty="0" err="1"/>
              <a:t>esperienza</a:t>
            </a:r>
            <a:r>
              <a:rPr lang="en-GB" dirty="0"/>
              <a:t> con </a:t>
            </a:r>
            <a:r>
              <a:rPr lang="en-GB" dirty="0" err="1"/>
              <a:t>primari</a:t>
            </a:r>
            <a:r>
              <a:rPr lang="en-GB" dirty="0"/>
              <a:t> </a:t>
            </a:r>
            <a:r>
              <a:rPr lang="en-GB" dirty="0" err="1"/>
              <a:t>gruppi</a:t>
            </a:r>
            <a:r>
              <a:rPr lang="en-GB" dirty="0"/>
              <a:t> </a:t>
            </a:r>
            <a:r>
              <a:rPr lang="en-GB" dirty="0" err="1"/>
              <a:t>internazionali</a:t>
            </a:r>
            <a:r>
              <a:rPr dirty="0"/>
              <a:t>.</a:t>
            </a:r>
          </a:p>
        </p:txBody>
      </p:sp>
      <p:sp>
        <p:nvSpPr>
          <p:cNvPr id="187" name="Senior manager specialized in Strategic Marketing and Innovation, with over 20 years of international experience in the enterprise world. Mentor SDA Bocconi, business angel, member of Angels 4 Women and Young Women Network Association."/>
          <p:cNvSpPr txBox="1"/>
          <p:nvPr/>
        </p:nvSpPr>
        <p:spPr>
          <a:xfrm>
            <a:off x="9271000" y="8268630"/>
            <a:ext cx="5842000" cy="30685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20000"/>
              </a:lnSpc>
              <a:spcBef>
                <a:spcPts val="1000"/>
              </a:spcBef>
              <a:defRPr sz="2400" b="0">
                <a:solidFill>
                  <a:srgbClr val="0A1D44"/>
                </a:solidFill>
                <a:latin typeface="Roboto"/>
                <a:ea typeface="Roboto"/>
                <a:cs typeface="Roboto"/>
                <a:sym typeface="Roboto"/>
              </a:defRPr>
            </a:lvl1pPr>
          </a:lstStyle>
          <a:p>
            <a:r>
              <a:rPr lang="en-GB" dirty="0"/>
              <a:t>Senior manager </a:t>
            </a:r>
            <a:r>
              <a:rPr lang="en-GB" dirty="0" err="1"/>
              <a:t>specializzata</a:t>
            </a:r>
            <a:r>
              <a:rPr lang="en-GB" dirty="0"/>
              <a:t> in Marketing </a:t>
            </a:r>
            <a:r>
              <a:rPr lang="en-GB" dirty="0" err="1"/>
              <a:t>Strategico</a:t>
            </a:r>
            <a:r>
              <a:rPr lang="en-GB" dirty="0"/>
              <a:t> ed </a:t>
            </a:r>
            <a:r>
              <a:rPr lang="en-GB" dirty="0" err="1"/>
              <a:t>Innovazione</a:t>
            </a:r>
            <a:r>
              <a:rPr lang="en-GB" dirty="0"/>
              <a:t>, con </a:t>
            </a:r>
            <a:r>
              <a:rPr lang="en-GB" dirty="0" err="1"/>
              <a:t>oltre</a:t>
            </a:r>
            <a:r>
              <a:rPr lang="en-GB" dirty="0"/>
              <a:t> 20 </a:t>
            </a:r>
            <a:r>
              <a:rPr lang="en-GB" dirty="0" err="1"/>
              <a:t>anni</a:t>
            </a:r>
            <a:r>
              <a:rPr lang="en-GB" dirty="0"/>
              <a:t> di </a:t>
            </a:r>
            <a:r>
              <a:rPr lang="en-GB" dirty="0" err="1"/>
              <a:t>esperienza</a:t>
            </a:r>
            <a:r>
              <a:rPr lang="en-GB" dirty="0"/>
              <a:t> </a:t>
            </a:r>
            <a:r>
              <a:rPr lang="en-GB" dirty="0" err="1"/>
              <a:t>internazionale</a:t>
            </a:r>
            <a:r>
              <a:rPr lang="en-GB" dirty="0"/>
              <a:t> </a:t>
            </a:r>
            <a:r>
              <a:rPr lang="en-GB" dirty="0" err="1"/>
              <a:t>nel</a:t>
            </a:r>
            <a:r>
              <a:rPr lang="en-GB" dirty="0"/>
              <a:t> </a:t>
            </a:r>
            <a:r>
              <a:rPr lang="en-GB" dirty="0" err="1"/>
              <a:t>mondo</a:t>
            </a:r>
            <a:r>
              <a:rPr lang="en-GB" dirty="0"/>
              <a:t> Enterprise. Mentor SDA Bocconi, business angel </a:t>
            </a:r>
            <a:r>
              <a:rPr lang="en-GB" dirty="0" err="1"/>
              <a:t>membro</a:t>
            </a:r>
            <a:r>
              <a:rPr lang="en-GB" dirty="0"/>
              <a:t> di Angels 4 Women e Young Women Network Association.</a:t>
            </a:r>
            <a:endParaRPr dirty="0"/>
          </a:p>
        </p:txBody>
      </p:sp>
      <p:sp>
        <p:nvSpPr>
          <p:cNvPr id="188" name="An expert in technological innovation and a journalist who has always been motivated to promote the responsible use of Science and Technology for the improvement of society. Previous experiences as Managing Director of AI4Business and ZeroOne of digital360 Group."/>
          <p:cNvSpPr txBox="1"/>
          <p:nvPr/>
        </p:nvSpPr>
        <p:spPr>
          <a:xfrm>
            <a:off x="15772522" y="8268630"/>
            <a:ext cx="5842001" cy="30685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20000"/>
              </a:lnSpc>
              <a:spcBef>
                <a:spcPts val="1000"/>
              </a:spcBef>
              <a:defRPr sz="2400" b="0">
                <a:solidFill>
                  <a:srgbClr val="0A1D44"/>
                </a:solidFill>
                <a:latin typeface="Roboto"/>
                <a:ea typeface="Roboto"/>
                <a:cs typeface="Roboto"/>
                <a:sym typeface="Roboto"/>
              </a:defRPr>
            </a:lvl1pPr>
          </a:lstStyle>
          <a:p>
            <a:r>
              <a:rPr lang="en-GB" dirty="0" err="1"/>
              <a:t>Esperta</a:t>
            </a:r>
            <a:r>
              <a:rPr lang="en-GB" dirty="0"/>
              <a:t> di </a:t>
            </a:r>
            <a:r>
              <a:rPr lang="en-GB" dirty="0" err="1"/>
              <a:t>innovazione</a:t>
            </a:r>
            <a:r>
              <a:rPr lang="en-GB" dirty="0"/>
              <a:t> </a:t>
            </a:r>
            <a:r>
              <a:rPr lang="en-GB" dirty="0" err="1"/>
              <a:t>tecnologica</a:t>
            </a:r>
            <a:r>
              <a:rPr lang="en-GB" dirty="0"/>
              <a:t> e </a:t>
            </a:r>
            <a:r>
              <a:rPr lang="en-GB" dirty="0" err="1"/>
              <a:t>giornalista</a:t>
            </a:r>
            <a:r>
              <a:rPr lang="en-GB" dirty="0"/>
              <a:t> da </a:t>
            </a:r>
            <a:r>
              <a:rPr lang="en-GB" dirty="0" err="1"/>
              <a:t>sempre</a:t>
            </a:r>
            <a:r>
              <a:rPr lang="en-GB" dirty="0"/>
              <a:t> </a:t>
            </a:r>
            <a:r>
              <a:rPr lang="en-GB" dirty="0" err="1"/>
              <a:t>motivata</a:t>
            </a:r>
            <a:r>
              <a:rPr lang="en-GB" dirty="0"/>
              <a:t> a </a:t>
            </a:r>
            <a:r>
              <a:rPr lang="en-GB" dirty="0" err="1"/>
              <a:t>promuovere</a:t>
            </a:r>
            <a:r>
              <a:rPr lang="en-GB" dirty="0"/>
              <a:t> </a:t>
            </a:r>
            <a:r>
              <a:rPr lang="en-GB" dirty="0" err="1"/>
              <a:t>l’utilizzo</a:t>
            </a:r>
            <a:r>
              <a:rPr lang="en-GB" dirty="0"/>
              <a:t> </a:t>
            </a:r>
            <a:r>
              <a:rPr lang="en-GB" dirty="0" err="1"/>
              <a:t>responsabile</a:t>
            </a:r>
            <a:r>
              <a:rPr lang="en-GB" dirty="0"/>
              <a:t> di </a:t>
            </a:r>
            <a:r>
              <a:rPr lang="en-GB" dirty="0" err="1"/>
              <a:t>Scienza</a:t>
            </a:r>
            <a:r>
              <a:rPr lang="en-GB" dirty="0"/>
              <a:t> e </a:t>
            </a:r>
            <a:r>
              <a:rPr lang="en-GB" dirty="0" err="1"/>
              <a:t>Tecnologia</a:t>
            </a:r>
            <a:r>
              <a:rPr lang="en-GB" dirty="0"/>
              <a:t> per </a:t>
            </a:r>
            <a:r>
              <a:rPr lang="en-GB" dirty="0" err="1"/>
              <a:t>il</a:t>
            </a:r>
            <a:r>
              <a:rPr lang="en-GB" dirty="0"/>
              <a:t> </a:t>
            </a:r>
            <a:r>
              <a:rPr lang="en-GB" dirty="0" err="1"/>
              <a:t>miglioramento</a:t>
            </a:r>
            <a:r>
              <a:rPr lang="en-GB" dirty="0"/>
              <a:t> </a:t>
            </a:r>
            <a:r>
              <a:rPr lang="en-GB" dirty="0" err="1"/>
              <a:t>della</a:t>
            </a:r>
            <a:r>
              <a:rPr lang="en-GB" dirty="0"/>
              <a:t> </a:t>
            </a:r>
            <a:r>
              <a:rPr lang="en-GB" dirty="0" err="1"/>
              <a:t>società</a:t>
            </a:r>
            <a:r>
              <a:rPr lang="en-GB" dirty="0"/>
              <a:t>. </a:t>
            </a:r>
            <a:r>
              <a:rPr lang="en-GB" dirty="0" err="1"/>
              <a:t>Precedenti</a:t>
            </a:r>
            <a:r>
              <a:rPr lang="en-GB" dirty="0"/>
              <a:t> </a:t>
            </a:r>
            <a:r>
              <a:rPr lang="en-GB" dirty="0" err="1"/>
              <a:t>esperienze</a:t>
            </a:r>
            <a:r>
              <a:rPr lang="en-GB" dirty="0"/>
              <a:t> quale </a:t>
            </a:r>
            <a:r>
              <a:rPr lang="en-GB" dirty="0" err="1"/>
              <a:t>direttore</a:t>
            </a:r>
            <a:r>
              <a:rPr lang="en-GB" dirty="0"/>
              <a:t> </a:t>
            </a:r>
            <a:r>
              <a:rPr lang="en-GB" dirty="0" err="1"/>
              <a:t>responsabile</a:t>
            </a:r>
            <a:r>
              <a:rPr lang="en-GB" dirty="0"/>
              <a:t> di AI4Business e </a:t>
            </a:r>
            <a:r>
              <a:rPr lang="en-GB" dirty="0" err="1"/>
              <a:t>ZeroUno</a:t>
            </a:r>
            <a:r>
              <a:rPr lang="en-GB" dirty="0"/>
              <a:t> del Gruppo Digital360.</a:t>
            </a:r>
            <a:endParaRPr dirty="0"/>
          </a:p>
        </p:txBody>
      </p:sp>
      <p:pic>
        <p:nvPicPr>
          <p:cNvPr id="189" name="Team Cristina Andreetta 1.png" descr="Team Cristina Andreetta 1.png"/>
          <p:cNvPicPr>
            <a:picLocks noChangeAspect="1"/>
          </p:cNvPicPr>
          <p:nvPr/>
        </p:nvPicPr>
        <p:blipFill>
          <a:blip r:embed="rId8"/>
          <a:stretch>
            <a:fillRect/>
          </a:stretch>
        </p:blipFill>
        <p:spPr>
          <a:xfrm>
            <a:off x="10606285" y="2566981"/>
            <a:ext cx="3171430" cy="3171429"/>
          </a:xfrm>
          <a:prstGeom prst="rect">
            <a:avLst/>
          </a:prstGeom>
          <a:ln w="12700">
            <a:miter lim="400000"/>
          </a:ln>
        </p:spPr>
      </p:pic>
      <p:sp>
        <p:nvSpPr>
          <p:cNvPr id="190" name="Cristina Andreetta 🇮🇹…"/>
          <p:cNvSpPr txBox="1"/>
          <p:nvPr/>
        </p:nvSpPr>
        <p:spPr>
          <a:xfrm>
            <a:off x="10062485" y="6146800"/>
            <a:ext cx="4113624" cy="13470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20000"/>
              </a:lnSpc>
              <a:spcBef>
                <a:spcPts val="1000"/>
              </a:spcBef>
              <a:defRPr sz="2600">
                <a:solidFill>
                  <a:srgbClr val="FFFFFF"/>
                </a:solidFill>
                <a:latin typeface="Roboto"/>
                <a:ea typeface="Roboto"/>
                <a:cs typeface="Roboto"/>
                <a:sym typeface="Roboto"/>
              </a:defRPr>
            </a:pPr>
            <a:r>
              <a:rPr dirty="0"/>
              <a:t>Cristina </a:t>
            </a:r>
            <a:r>
              <a:rPr dirty="0" err="1"/>
              <a:t>Andreetta</a:t>
            </a:r>
            <a:r>
              <a:rPr dirty="0"/>
              <a:t> 🇮🇹</a:t>
            </a:r>
          </a:p>
          <a:p>
            <a:pPr>
              <a:spcBef>
                <a:spcPts val="1000"/>
              </a:spcBef>
              <a:defRPr sz="2400" b="0">
                <a:solidFill>
                  <a:srgbClr val="FFFFFF"/>
                </a:solidFill>
                <a:latin typeface="Roboto"/>
                <a:ea typeface="Roboto"/>
                <a:cs typeface="Roboto"/>
                <a:sym typeface="Roboto"/>
              </a:defRPr>
            </a:pPr>
            <a:r>
              <a:rPr lang="it-IT" dirty="0"/>
              <a:t>Digital </a:t>
            </a:r>
            <a:r>
              <a:rPr lang="it-IT" dirty="0" err="1"/>
              <a:t>Innovation</a:t>
            </a:r>
            <a:br>
              <a:rPr lang="it-IT" dirty="0"/>
            </a:br>
            <a:r>
              <a:rPr dirty="0"/>
              <a:t>Associate </a:t>
            </a:r>
            <a:r>
              <a:rPr lang="it-IT" dirty="0" err="1"/>
              <a:t>Director</a:t>
            </a:r>
            <a:endParaRPr dirty="0"/>
          </a:p>
        </p:txBody>
      </p:sp>
      <p:sp>
        <p:nvSpPr>
          <p:cNvPr id="191" name="Rectangle">
            <a:hlinkClick r:id="rId9"/>
          </p:cNvPr>
          <p:cNvSpPr/>
          <p:nvPr/>
        </p:nvSpPr>
        <p:spPr>
          <a:xfrm>
            <a:off x="12932422" y="4856698"/>
            <a:ext cx="837820" cy="864087"/>
          </a:xfrm>
          <a:prstGeom prst="rect">
            <a:avLst/>
          </a:prstGeom>
          <a:solidFill>
            <a:schemeClr val="accent1">
              <a:alpha val="0"/>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192" name="Image" descr="Image"/>
          <p:cNvPicPr>
            <a:picLocks noChangeAspect="1"/>
          </p:cNvPicPr>
          <p:nvPr/>
        </p:nvPicPr>
        <p:blipFill>
          <a:blip r:embed="rId10"/>
          <a:stretch>
            <a:fillRect/>
          </a:stretch>
        </p:blipFill>
        <p:spPr>
          <a:xfrm>
            <a:off x="17107808" y="2556692"/>
            <a:ext cx="3171429" cy="3171429"/>
          </a:xfrm>
          <a:prstGeom prst="rect">
            <a:avLst/>
          </a:prstGeom>
          <a:ln w="12700">
            <a:miter lim="400000"/>
          </a:ln>
        </p:spPr>
      </p:pic>
      <p:sp>
        <p:nvSpPr>
          <p:cNvPr id="193" name="Nicoletta Boldrini 🇮🇹…"/>
          <p:cNvSpPr txBox="1"/>
          <p:nvPr/>
        </p:nvSpPr>
        <p:spPr>
          <a:xfrm>
            <a:off x="16636711" y="6146800"/>
            <a:ext cx="4113625" cy="12801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20000"/>
              </a:lnSpc>
              <a:spcBef>
                <a:spcPts val="1000"/>
              </a:spcBef>
              <a:defRPr sz="2600">
                <a:solidFill>
                  <a:srgbClr val="FFFFFF"/>
                </a:solidFill>
                <a:latin typeface="Roboto"/>
                <a:ea typeface="Roboto"/>
                <a:cs typeface="Roboto"/>
                <a:sym typeface="Roboto"/>
              </a:defRPr>
            </a:pPr>
            <a:r>
              <a:t>Nicoletta Boldrini 🇮🇹</a:t>
            </a:r>
          </a:p>
          <a:p>
            <a:pPr>
              <a:spcBef>
                <a:spcPts val="1000"/>
              </a:spcBef>
              <a:defRPr sz="2400" b="0">
                <a:solidFill>
                  <a:srgbClr val="FFFFFF"/>
                </a:solidFill>
                <a:latin typeface="Roboto"/>
                <a:ea typeface="Roboto"/>
                <a:cs typeface="Roboto"/>
                <a:sym typeface="Roboto"/>
              </a:defRPr>
            </a:pPr>
            <a:r>
              <a:t>Digital Innovation </a:t>
            </a:r>
            <a:br/>
            <a:r>
              <a:t>Associate Partner</a:t>
            </a:r>
          </a:p>
        </p:txBody>
      </p:sp>
      <p:sp>
        <p:nvSpPr>
          <p:cNvPr id="194" name="Rectangle">
            <a:hlinkClick r:id="rId11"/>
          </p:cNvPr>
          <p:cNvSpPr/>
          <p:nvPr/>
        </p:nvSpPr>
        <p:spPr>
          <a:xfrm>
            <a:off x="19390934" y="4856698"/>
            <a:ext cx="837820" cy="864087"/>
          </a:xfrm>
          <a:prstGeom prst="rect">
            <a:avLst/>
          </a:prstGeom>
          <a:solidFill>
            <a:schemeClr val="accent1">
              <a:alpha val="0"/>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95" name="Circle"/>
          <p:cNvSpPr/>
          <p:nvPr/>
        </p:nvSpPr>
        <p:spPr>
          <a:xfrm>
            <a:off x="6405790" y="4863291"/>
            <a:ext cx="876301" cy="876301"/>
          </a:xfrm>
          <a:prstGeom prst="ellipse">
            <a:avLst/>
          </a:prstGeom>
          <a:solidFill>
            <a:srgbClr val="FFFFFF"/>
          </a:solidFill>
          <a:ln w="12700">
            <a:miter lim="400000"/>
          </a:ln>
        </p:spPr>
        <p:txBody>
          <a:bodyPr lIns="22138" tIns="22138" rIns="22138" bIns="22138" anchor="ctr"/>
          <a:lstStyle/>
          <a:p>
            <a:pPr defTabSz="640490">
              <a:defRPr sz="2000" b="0">
                <a:solidFill>
                  <a:srgbClr val="FFFFFF"/>
                </a:solidFill>
                <a:latin typeface="+mn-lt"/>
                <a:ea typeface="+mn-ea"/>
                <a:cs typeface="+mn-cs"/>
                <a:sym typeface="Helvetica Neue Medium"/>
              </a:defRPr>
            </a:pPr>
            <a:endParaRPr/>
          </a:p>
        </p:txBody>
      </p:sp>
      <p:sp>
        <p:nvSpPr>
          <p:cNvPr id="196" name="Circle"/>
          <p:cNvSpPr/>
          <p:nvPr/>
        </p:nvSpPr>
        <p:spPr>
          <a:xfrm>
            <a:off x="12889831" y="4863291"/>
            <a:ext cx="876301" cy="876301"/>
          </a:xfrm>
          <a:prstGeom prst="ellipse">
            <a:avLst/>
          </a:prstGeom>
          <a:solidFill>
            <a:srgbClr val="FFFFFF"/>
          </a:solidFill>
          <a:ln w="12700">
            <a:miter lim="400000"/>
          </a:ln>
        </p:spPr>
        <p:txBody>
          <a:bodyPr lIns="22138" tIns="22138" rIns="22138" bIns="22138" anchor="ctr"/>
          <a:lstStyle/>
          <a:p>
            <a:pPr defTabSz="640490">
              <a:defRPr sz="2000" b="0">
                <a:solidFill>
                  <a:srgbClr val="FFFFFF"/>
                </a:solidFill>
                <a:latin typeface="+mn-lt"/>
                <a:ea typeface="+mn-ea"/>
                <a:cs typeface="+mn-cs"/>
                <a:sym typeface="Helvetica Neue Medium"/>
              </a:defRPr>
            </a:pPr>
            <a:endParaRPr/>
          </a:p>
        </p:txBody>
      </p:sp>
      <p:sp>
        <p:nvSpPr>
          <p:cNvPr id="197" name="Circle"/>
          <p:cNvSpPr/>
          <p:nvPr/>
        </p:nvSpPr>
        <p:spPr>
          <a:xfrm>
            <a:off x="19409598" y="4863291"/>
            <a:ext cx="876301" cy="876301"/>
          </a:xfrm>
          <a:prstGeom prst="ellipse">
            <a:avLst/>
          </a:prstGeom>
          <a:solidFill>
            <a:srgbClr val="FFFFFF"/>
          </a:solidFill>
          <a:ln w="12700">
            <a:miter lim="400000"/>
          </a:ln>
        </p:spPr>
        <p:txBody>
          <a:bodyPr lIns="22138" tIns="22138" rIns="22138" bIns="22138" anchor="ctr"/>
          <a:lstStyle/>
          <a:p>
            <a:pPr defTabSz="640490">
              <a:defRPr sz="2000" b="0">
                <a:solidFill>
                  <a:srgbClr val="FFFFFF"/>
                </a:solidFill>
                <a:latin typeface="+mn-lt"/>
                <a:ea typeface="+mn-ea"/>
                <a:cs typeface="+mn-cs"/>
                <a:sym typeface="Helvetica Neue Medium"/>
              </a:defRPr>
            </a:pPr>
            <a:endParaRPr/>
          </a:p>
        </p:txBody>
      </p:sp>
      <p:pic>
        <p:nvPicPr>
          <p:cNvPr id="198" name="linkedin.png" descr="linkedin.png"/>
          <p:cNvPicPr>
            <a:picLocks noChangeAspect="1"/>
          </p:cNvPicPr>
          <p:nvPr/>
        </p:nvPicPr>
        <p:blipFill>
          <a:blip r:embed="rId12"/>
          <a:stretch>
            <a:fillRect/>
          </a:stretch>
        </p:blipFill>
        <p:spPr>
          <a:xfrm>
            <a:off x="6668335" y="5095493"/>
            <a:ext cx="350863" cy="350863"/>
          </a:xfrm>
          <a:prstGeom prst="rect">
            <a:avLst/>
          </a:prstGeom>
          <a:ln w="12700">
            <a:miter lim="400000"/>
          </a:ln>
        </p:spPr>
      </p:pic>
      <p:pic>
        <p:nvPicPr>
          <p:cNvPr id="199" name="linkedin.png" descr="linkedin.png"/>
          <p:cNvPicPr>
            <a:picLocks noChangeAspect="1"/>
          </p:cNvPicPr>
          <p:nvPr/>
        </p:nvPicPr>
        <p:blipFill>
          <a:blip r:embed="rId12"/>
          <a:stretch>
            <a:fillRect/>
          </a:stretch>
        </p:blipFill>
        <p:spPr>
          <a:xfrm>
            <a:off x="13152377" y="5095493"/>
            <a:ext cx="350862" cy="350863"/>
          </a:xfrm>
          <a:prstGeom prst="rect">
            <a:avLst/>
          </a:prstGeom>
          <a:ln w="12700">
            <a:miter lim="400000"/>
          </a:ln>
        </p:spPr>
      </p:pic>
      <p:pic>
        <p:nvPicPr>
          <p:cNvPr id="200" name="linkedin.png" descr="linkedin.png"/>
          <p:cNvPicPr>
            <a:picLocks noChangeAspect="1"/>
          </p:cNvPicPr>
          <p:nvPr/>
        </p:nvPicPr>
        <p:blipFill>
          <a:blip r:embed="rId12"/>
          <a:stretch>
            <a:fillRect/>
          </a:stretch>
        </p:blipFill>
        <p:spPr>
          <a:xfrm>
            <a:off x="19672141" y="5095493"/>
            <a:ext cx="350863" cy="350863"/>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lide Number"/>
          <p:cNvSpPr txBox="1">
            <a:spLocks noGrp="1"/>
          </p:cNvSpPr>
          <p:nvPr>
            <p:ph type="sldNum" sz="quarter" idx="2"/>
          </p:nvPr>
        </p:nvSpPr>
        <p:spPr>
          <a:xfrm>
            <a:off x="23302763" y="12863512"/>
            <a:ext cx="127001"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fld id="{86CB4B4D-7CA3-9044-876B-883B54F8677D}" type="slidenum">
              <a:t>5</a:t>
            </a:fld>
            <a:endParaRPr/>
          </a:p>
        </p:txBody>
      </p:sp>
      <p:grpSp>
        <p:nvGrpSpPr>
          <p:cNvPr id="210" name="Group"/>
          <p:cNvGrpSpPr/>
          <p:nvPr/>
        </p:nvGrpSpPr>
        <p:grpSpPr>
          <a:xfrm>
            <a:off x="899316" y="551539"/>
            <a:ext cx="22568717" cy="12619502"/>
            <a:chOff x="0" y="0"/>
            <a:chExt cx="22568715" cy="12619501"/>
          </a:xfrm>
        </p:grpSpPr>
        <p:sp>
          <p:nvSpPr>
            <p:cNvPr id="203" name="© 2020 LIFEdata SRL All Rights Reserved."/>
            <p:cNvSpPr txBox="1"/>
            <p:nvPr/>
          </p:nvSpPr>
          <p:spPr>
            <a:xfrm>
              <a:off x="0" y="12338960"/>
              <a:ext cx="2923878" cy="279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 2020 LIFEdata SRL All Rights Reserved.</a:t>
              </a:r>
            </a:p>
          </p:txBody>
        </p:sp>
        <p:sp>
          <p:nvSpPr>
            <p:cNvPr id="204" name="Made with"/>
            <p:cNvSpPr txBox="1"/>
            <p:nvPr/>
          </p:nvSpPr>
          <p:spPr>
            <a:xfrm>
              <a:off x="3141499" y="12337819"/>
              <a:ext cx="84041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Made with</a:t>
              </a:r>
            </a:p>
          </p:txBody>
        </p:sp>
        <p:sp>
          <p:nvSpPr>
            <p:cNvPr id="205" name="in"/>
            <p:cNvSpPr txBox="1"/>
            <p:nvPr/>
          </p:nvSpPr>
          <p:spPr>
            <a:xfrm>
              <a:off x="4294782" y="12337819"/>
              <a:ext cx="29133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in</a:t>
              </a:r>
            </a:p>
          </p:txBody>
        </p:sp>
        <p:pic>
          <p:nvPicPr>
            <p:cNvPr id="206" name="Image" descr="Image"/>
            <p:cNvPicPr>
              <a:picLocks noChangeAspect="1"/>
            </p:cNvPicPr>
            <p:nvPr/>
          </p:nvPicPr>
          <p:blipFill>
            <a:blip r:embed="rId2"/>
            <a:stretch>
              <a:fillRect/>
            </a:stretch>
          </p:blipFill>
          <p:spPr>
            <a:xfrm>
              <a:off x="4021019" y="12348297"/>
              <a:ext cx="260727" cy="260728"/>
            </a:xfrm>
            <a:prstGeom prst="rect">
              <a:avLst/>
            </a:prstGeom>
            <a:ln w="12700" cap="flat">
              <a:noFill/>
              <a:miter lim="400000"/>
            </a:ln>
            <a:effectLst/>
          </p:spPr>
        </p:pic>
        <p:sp>
          <p:nvSpPr>
            <p:cNvPr id="207" name="|"/>
            <p:cNvSpPr txBox="1"/>
            <p:nvPr/>
          </p:nvSpPr>
          <p:spPr>
            <a:xfrm>
              <a:off x="2983247" y="12337819"/>
              <a:ext cx="175994"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Arial"/>
                  <a:ea typeface="Arial"/>
                  <a:cs typeface="Arial"/>
                  <a:sym typeface="Arial"/>
                </a:defRPr>
              </a:lvl1pPr>
            </a:lstStyle>
            <a:p>
              <a:pPr defTabSz="914400"/>
              <a:r>
                <a:t>|</a:t>
              </a:r>
            </a:p>
          </p:txBody>
        </p:sp>
        <p:pic>
          <p:nvPicPr>
            <p:cNvPr id="208" name="flag-it.png" descr="flag-it.png"/>
            <p:cNvPicPr>
              <a:picLocks noChangeAspect="1"/>
            </p:cNvPicPr>
            <p:nvPr/>
          </p:nvPicPr>
          <p:blipFill>
            <a:blip r:embed="rId3"/>
            <a:stretch>
              <a:fillRect/>
            </a:stretch>
          </p:blipFill>
          <p:spPr>
            <a:xfrm>
              <a:off x="4577855" y="12365465"/>
              <a:ext cx="336955" cy="226392"/>
            </a:xfrm>
            <a:prstGeom prst="rect">
              <a:avLst/>
            </a:prstGeom>
            <a:ln w="12700" cap="flat">
              <a:noFill/>
              <a:miter lim="400000"/>
            </a:ln>
            <a:effectLst/>
          </p:spPr>
        </p:pic>
        <p:pic>
          <p:nvPicPr>
            <p:cNvPr id="209" name="monte-dei-paschi-di-siena.png" descr="monte-dei-paschi-di-siena.png"/>
            <p:cNvPicPr>
              <a:picLocks noChangeAspect="1"/>
            </p:cNvPicPr>
            <p:nvPr/>
          </p:nvPicPr>
          <p:blipFill>
            <a:blip r:embed="rId4"/>
            <a:stretch>
              <a:fillRect/>
            </a:stretch>
          </p:blipFill>
          <p:spPr>
            <a:xfrm>
              <a:off x="20066815" y="0"/>
              <a:ext cx="2501901" cy="901700"/>
            </a:xfrm>
            <a:prstGeom prst="rect">
              <a:avLst/>
            </a:prstGeom>
            <a:ln w="12700" cap="flat">
              <a:noFill/>
              <a:miter lim="400000"/>
            </a:ln>
            <a:effectLst/>
          </p:spPr>
        </p:pic>
      </p:grpSp>
      <p:sp>
        <p:nvSpPr>
          <p:cNvPr id="211" name="Rectangle"/>
          <p:cNvSpPr/>
          <p:nvPr/>
        </p:nvSpPr>
        <p:spPr>
          <a:xfrm>
            <a:off x="1744067" y="2003092"/>
            <a:ext cx="20895866" cy="5819478"/>
          </a:xfrm>
          <a:prstGeom prst="rect">
            <a:avLst/>
          </a:prstGeom>
          <a:solidFill>
            <a:srgbClr val="0A1D4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212" name="texture.png" descr="texture.png"/>
          <p:cNvPicPr>
            <a:picLocks noChangeAspect="1"/>
          </p:cNvPicPr>
          <p:nvPr/>
        </p:nvPicPr>
        <p:blipFill>
          <a:blip r:embed="rId5"/>
          <a:stretch>
            <a:fillRect/>
          </a:stretch>
        </p:blipFill>
        <p:spPr>
          <a:xfrm rot="5400000">
            <a:off x="11633237" y="-22815966"/>
            <a:ext cx="26801376" cy="23850981"/>
          </a:xfrm>
          <a:prstGeom prst="rect">
            <a:avLst/>
          </a:prstGeom>
          <a:ln w="12700">
            <a:miter lim="400000"/>
          </a:ln>
        </p:spPr>
      </p:pic>
      <p:pic>
        <p:nvPicPr>
          <p:cNvPr id="213" name="texture.png" descr="texture.png"/>
          <p:cNvPicPr>
            <a:picLocks noChangeAspect="1"/>
          </p:cNvPicPr>
          <p:nvPr/>
        </p:nvPicPr>
        <p:blipFill>
          <a:blip r:embed="rId5"/>
          <a:stretch>
            <a:fillRect/>
          </a:stretch>
        </p:blipFill>
        <p:spPr>
          <a:xfrm>
            <a:off x="21404775" y="3472512"/>
            <a:ext cx="26801376" cy="23850981"/>
          </a:xfrm>
          <a:prstGeom prst="rect">
            <a:avLst/>
          </a:prstGeom>
          <a:ln w="12700">
            <a:miter lim="400000"/>
          </a:ln>
        </p:spPr>
      </p:pic>
      <p:pic>
        <p:nvPicPr>
          <p:cNvPr id="214" name="texture.png" descr="texture.png"/>
          <p:cNvPicPr>
            <a:picLocks noChangeAspect="1"/>
          </p:cNvPicPr>
          <p:nvPr/>
        </p:nvPicPr>
        <p:blipFill>
          <a:blip r:embed="rId5"/>
          <a:stretch>
            <a:fillRect/>
          </a:stretch>
        </p:blipFill>
        <p:spPr>
          <a:xfrm>
            <a:off x="-23825624" y="-9369353"/>
            <a:ext cx="26801376" cy="23850981"/>
          </a:xfrm>
          <a:prstGeom prst="rect">
            <a:avLst/>
          </a:prstGeom>
          <a:ln w="12700">
            <a:miter lim="400000"/>
          </a:ln>
        </p:spPr>
      </p:pic>
      <p:sp>
        <p:nvSpPr>
          <p:cNvPr id="215" name="Project Management"/>
          <p:cNvSpPr txBox="1"/>
          <p:nvPr/>
        </p:nvSpPr>
        <p:spPr>
          <a:xfrm>
            <a:off x="954712" y="515631"/>
            <a:ext cx="18407745" cy="774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defRPr sz="5200" b="0">
                <a:latin typeface="Roboto Medium"/>
                <a:ea typeface="Roboto Medium"/>
                <a:cs typeface="Roboto Medium"/>
                <a:sym typeface="Roboto Medium"/>
              </a:defRPr>
            </a:lvl1pPr>
          </a:lstStyle>
          <a:p>
            <a:r>
              <a:t>Project Management</a:t>
            </a:r>
          </a:p>
        </p:txBody>
      </p:sp>
      <p:sp>
        <p:nvSpPr>
          <p:cNvPr id="216" name="Graduated in Computer Engineering at the Polytechnic University of Milan. Master in Digital Transformation for Made in Italy, he was selected by Talent Garden among the 20 best digital talents in the country. Tutor for B2B corporate workshops in Talent Garden."/>
          <p:cNvSpPr txBox="1"/>
          <p:nvPr/>
        </p:nvSpPr>
        <p:spPr>
          <a:xfrm>
            <a:off x="2775929" y="8268630"/>
            <a:ext cx="5842001" cy="26253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20000"/>
              </a:lnSpc>
              <a:spcBef>
                <a:spcPts val="1000"/>
              </a:spcBef>
              <a:defRPr sz="2400" b="0">
                <a:solidFill>
                  <a:srgbClr val="0A1D44"/>
                </a:solidFill>
                <a:latin typeface="Roboto"/>
                <a:ea typeface="Roboto"/>
                <a:cs typeface="Roboto"/>
                <a:sym typeface="Roboto"/>
              </a:defRPr>
            </a:lvl1pPr>
          </a:lstStyle>
          <a:p>
            <a:r>
              <a:rPr lang="en-GB" dirty="0" err="1"/>
              <a:t>Laureato</a:t>
            </a:r>
            <a:r>
              <a:rPr lang="en-GB" dirty="0"/>
              <a:t> in </a:t>
            </a:r>
            <a:r>
              <a:rPr lang="en-GB" dirty="0" err="1"/>
              <a:t>Ingegneria</a:t>
            </a:r>
            <a:r>
              <a:rPr lang="en-GB" dirty="0"/>
              <a:t> Informatica al </a:t>
            </a:r>
            <a:r>
              <a:rPr lang="en-GB" dirty="0" err="1"/>
              <a:t>Politecnico</a:t>
            </a:r>
            <a:r>
              <a:rPr lang="en-GB" dirty="0"/>
              <a:t> di Milano. Master in Digital Transformation per </a:t>
            </a:r>
            <a:r>
              <a:rPr lang="en-GB" dirty="0" err="1"/>
              <a:t>il</a:t>
            </a:r>
            <a:r>
              <a:rPr lang="en-GB" dirty="0"/>
              <a:t> Made in Italy, </a:t>
            </a:r>
            <a:r>
              <a:rPr lang="en-GB" dirty="0" err="1"/>
              <a:t>è</a:t>
            </a:r>
            <a:r>
              <a:rPr lang="en-GB" dirty="0"/>
              <a:t> </a:t>
            </a:r>
            <a:r>
              <a:rPr lang="en-GB" dirty="0" err="1"/>
              <a:t>stato</a:t>
            </a:r>
            <a:r>
              <a:rPr lang="en-GB" dirty="0"/>
              <a:t> </a:t>
            </a:r>
            <a:r>
              <a:rPr lang="en-GB" dirty="0" err="1"/>
              <a:t>selezionato</a:t>
            </a:r>
            <a:r>
              <a:rPr lang="en-GB" dirty="0"/>
              <a:t> da Talent Garden </a:t>
            </a:r>
            <a:r>
              <a:rPr lang="en-GB" dirty="0" err="1"/>
              <a:t>tra</a:t>
            </a:r>
            <a:r>
              <a:rPr lang="en-GB" dirty="0"/>
              <a:t> </a:t>
            </a:r>
            <a:r>
              <a:rPr lang="en-GB" dirty="0" err="1"/>
              <a:t>i</a:t>
            </a:r>
            <a:r>
              <a:rPr lang="en-GB" dirty="0"/>
              <a:t> 20 </a:t>
            </a:r>
            <a:r>
              <a:rPr lang="en-GB" dirty="0" err="1"/>
              <a:t>migliori</a:t>
            </a:r>
            <a:r>
              <a:rPr lang="en-GB" dirty="0"/>
              <a:t> </a:t>
            </a:r>
            <a:r>
              <a:rPr lang="en-GB" dirty="0" err="1"/>
              <a:t>talenti</a:t>
            </a:r>
            <a:r>
              <a:rPr lang="en-GB" dirty="0"/>
              <a:t> </a:t>
            </a:r>
            <a:r>
              <a:rPr lang="en-GB" dirty="0" err="1"/>
              <a:t>digitali</a:t>
            </a:r>
            <a:r>
              <a:rPr lang="en-GB" dirty="0"/>
              <a:t> </a:t>
            </a:r>
            <a:r>
              <a:rPr lang="en-GB" dirty="0" err="1"/>
              <a:t>nazionali</a:t>
            </a:r>
            <a:r>
              <a:rPr lang="en-GB" dirty="0"/>
              <a:t>. Tutor per workshop B2B corporate in Talent Garden.</a:t>
            </a:r>
            <a:endParaRPr dirty="0"/>
          </a:p>
        </p:txBody>
      </p:sp>
      <p:sp>
        <p:nvSpPr>
          <p:cNvPr id="217" name="Digital entrepreneur specializing in digital user experience, conversational interaction, interaction design, product design and organization of data-driven interactions in omnichannel logic."/>
          <p:cNvSpPr txBox="1"/>
          <p:nvPr/>
        </p:nvSpPr>
        <p:spPr>
          <a:xfrm>
            <a:off x="9271000" y="8268630"/>
            <a:ext cx="5842000" cy="21821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20000"/>
              </a:lnSpc>
              <a:spcBef>
                <a:spcPts val="1000"/>
              </a:spcBef>
              <a:defRPr sz="2400" b="0">
                <a:solidFill>
                  <a:srgbClr val="0A1D44"/>
                </a:solidFill>
                <a:latin typeface="Roboto"/>
                <a:ea typeface="Roboto"/>
                <a:cs typeface="Roboto"/>
                <a:sym typeface="Roboto"/>
              </a:defRPr>
            </a:lvl1pPr>
          </a:lstStyle>
          <a:p>
            <a:r>
              <a:rPr lang="en-GB" dirty="0" err="1"/>
              <a:t>Imprenditrice</a:t>
            </a:r>
            <a:r>
              <a:rPr lang="en-GB" dirty="0"/>
              <a:t> </a:t>
            </a:r>
            <a:r>
              <a:rPr lang="en-GB" dirty="0" err="1"/>
              <a:t>digitale</a:t>
            </a:r>
            <a:r>
              <a:rPr lang="en-GB" dirty="0"/>
              <a:t> </a:t>
            </a:r>
            <a:r>
              <a:rPr lang="en-GB" dirty="0" err="1"/>
              <a:t>specializzata</a:t>
            </a:r>
            <a:r>
              <a:rPr lang="en-GB" dirty="0"/>
              <a:t> in digital user experience, conversational interaction, interaction design, product design ed </a:t>
            </a:r>
            <a:r>
              <a:rPr lang="en-GB" dirty="0" err="1"/>
              <a:t>organizzazione</a:t>
            </a:r>
            <a:r>
              <a:rPr lang="en-GB" dirty="0"/>
              <a:t> </a:t>
            </a:r>
            <a:r>
              <a:rPr lang="en-GB" dirty="0" err="1"/>
              <a:t>delle</a:t>
            </a:r>
            <a:r>
              <a:rPr lang="en-GB" dirty="0"/>
              <a:t> </a:t>
            </a:r>
            <a:r>
              <a:rPr lang="en-GB" dirty="0" err="1"/>
              <a:t>interazioni</a:t>
            </a:r>
            <a:r>
              <a:rPr lang="en-GB" dirty="0"/>
              <a:t> data-driven in </a:t>
            </a:r>
            <a:r>
              <a:rPr lang="en-GB" dirty="0" err="1"/>
              <a:t>logiche</a:t>
            </a:r>
            <a:r>
              <a:rPr lang="en-GB" dirty="0"/>
              <a:t> </a:t>
            </a:r>
            <a:r>
              <a:rPr lang="en-GB" dirty="0" err="1"/>
              <a:t>omnicanale</a:t>
            </a:r>
            <a:r>
              <a:rPr lang="en-GB" dirty="0"/>
              <a:t>.</a:t>
            </a:r>
            <a:endParaRPr dirty="0"/>
          </a:p>
        </p:txBody>
      </p:sp>
      <p:sp>
        <p:nvSpPr>
          <p:cNvPr id="218" name="Entrepreneur specialized in project management and process execution in decentralized companies with international teams. 10 years of experience in deconstructed service companies."/>
          <p:cNvSpPr txBox="1"/>
          <p:nvPr/>
        </p:nvSpPr>
        <p:spPr>
          <a:xfrm>
            <a:off x="15772522" y="8268630"/>
            <a:ext cx="5842001" cy="21821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20000"/>
              </a:lnSpc>
              <a:spcBef>
                <a:spcPts val="1000"/>
              </a:spcBef>
              <a:defRPr sz="2400" b="0">
                <a:solidFill>
                  <a:srgbClr val="0A1D44"/>
                </a:solidFill>
                <a:latin typeface="Roboto"/>
                <a:ea typeface="Roboto"/>
                <a:cs typeface="Roboto"/>
                <a:sym typeface="Roboto"/>
              </a:defRPr>
            </a:lvl1pPr>
          </a:lstStyle>
          <a:p>
            <a:r>
              <a:rPr lang="en-GB" dirty="0" err="1"/>
              <a:t>Imprenditrice</a:t>
            </a:r>
            <a:r>
              <a:rPr lang="en-GB" dirty="0"/>
              <a:t> </a:t>
            </a:r>
            <a:r>
              <a:rPr lang="en-GB" dirty="0" err="1"/>
              <a:t>specializzata</a:t>
            </a:r>
            <a:r>
              <a:rPr lang="en-GB" dirty="0"/>
              <a:t> in project management ed execution di </a:t>
            </a:r>
            <a:r>
              <a:rPr lang="en-GB" dirty="0" err="1"/>
              <a:t>processi</a:t>
            </a:r>
            <a:r>
              <a:rPr lang="en-GB" dirty="0"/>
              <a:t> in </a:t>
            </a:r>
            <a:r>
              <a:rPr lang="en-GB" dirty="0" err="1"/>
              <a:t>aziende</a:t>
            </a:r>
            <a:r>
              <a:rPr lang="en-GB" dirty="0"/>
              <a:t> </a:t>
            </a:r>
            <a:r>
              <a:rPr lang="en-GB" dirty="0" err="1"/>
              <a:t>decentralizzate</a:t>
            </a:r>
            <a:r>
              <a:rPr lang="en-GB" dirty="0"/>
              <a:t> con team </a:t>
            </a:r>
            <a:r>
              <a:rPr lang="en-GB" dirty="0" err="1"/>
              <a:t>internazionali</a:t>
            </a:r>
            <a:r>
              <a:rPr lang="en-GB" dirty="0"/>
              <a:t>. 10 </a:t>
            </a:r>
            <a:r>
              <a:rPr lang="en-GB" dirty="0" err="1"/>
              <a:t>anni</a:t>
            </a:r>
            <a:r>
              <a:rPr lang="en-GB" dirty="0"/>
              <a:t> di </a:t>
            </a:r>
            <a:r>
              <a:rPr lang="en-GB" dirty="0" err="1"/>
              <a:t>esperienza</a:t>
            </a:r>
            <a:r>
              <a:rPr lang="en-GB" dirty="0"/>
              <a:t> in </a:t>
            </a:r>
            <a:r>
              <a:rPr lang="en-GB" dirty="0" err="1"/>
              <a:t>aziende</a:t>
            </a:r>
            <a:r>
              <a:rPr lang="en-GB" dirty="0"/>
              <a:t> di </a:t>
            </a:r>
            <a:r>
              <a:rPr lang="en-GB" dirty="0" err="1"/>
              <a:t>servizi</a:t>
            </a:r>
            <a:r>
              <a:rPr lang="en-GB" dirty="0"/>
              <a:t> </a:t>
            </a:r>
            <a:r>
              <a:rPr lang="en-GB" dirty="0" err="1"/>
              <a:t>destrutturate</a:t>
            </a:r>
            <a:r>
              <a:rPr lang="en-GB" dirty="0"/>
              <a:t>.</a:t>
            </a:r>
            <a:endParaRPr dirty="0"/>
          </a:p>
        </p:txBody>
      </p:sp>
      <p:pic>
        <p:nvPicPr>
          <p:cNvPr id="219" name="Image" descr="Image"/>
          <p:cNvPicPr>
            <a:picLocks noChangeAspect="1"/>
          </p:cNvPicPr>
          <p:nvPr/>
        </p:nvPicPr>
        <p:blipFill>
          <a:blip r:embed="rId6"/>
          <a:stretch>
            <a:fillRect/>
          </a:stretch>
        </p:blipFill>
        <p:spPr>
          <a:xfrm>
            <a:off x="17120581" y="2558497"/>
            <a:ext cx="3171283" cy="3171283"/>
          </a:xfrm>
          <a:prstGeom prst="rect">
            <a:avLst/>
          </a:prstGeom>
          <a:ln w="12700">
            <a:miter lim="400000"/>
          </a:ln>
        </p:spPr>
      </p:pic>
      <p:pic>
        <p:nvPicPr>
          <p:cNvPr id="220" name="NS.png" descr="NS.png"/>
          <p:cNvPicPr>
            <a:picLocks noChangeAspect="1"/>
          </p:cNvPicPr>
          <p:nvPr/>
        </p:nvPicPr>
        <p:blipFill>
          <a:blip r:embed="rId7"/>
          <a:stretch>
            <a:fillRect/>
          </a:stretch>
        </p:blipFill>
        <p:spPr>
          <a:xfrm>
            <a:off x="10606285" y="2558424"/>
            <a:ext cx="3171417" cy="3171416"/>
          </a:xfrm>
          <a:prstGeom prst="rect">
            <a:avLst/>
          </a:prstGeom>
          <a:ln w="12700">
            <a:miter lim="400000"/>
          </a:ln>
        </p:spPr>
      </p:pic>
      <p:pic>
        <p:nvPicPr>
          <p:cNvPr id="221" name="gianluca marzulli.png" descr="gianluca marzulli.png"/>
          <p:cNvPicPr>
            <a:picLocks noChangeAspect="1"/>
          </p:cNvPicPr>
          <p:nvPr/>
        </p:nvPicPr>
        <p:blipFill>
          <a:blip r:embed="rId8"/>
          <a:srcRect r="1" b="1"/>
          <a:stretch>
            <a:fillRect/>
          </a:stretch>
        </p:blipFill>
        <p:spPr>
          <a:xfrm>
            <a:off x="4111215" y="2558351"/>
            <a:ext cx="3171429" cy="3171429"/>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8037" y="0"/>
                  <a:pt x="5271" y="1054"/>
                  <a:pt x="3163" y="3163"/>
                </a:cubicBezTo>
                <a:cubicBezTo>
                  <a:pt x="1054" y="5271"/>
                  <a:pt x="0" y="8037"/>
                  <a:pt x="0" y="10801"/>
                </a:cubicBezTo>
                <a:cubicBezTo>
                  <a:pt x="0" y="13565"/>
                  <a:pt x="1054" y="16329"/>
                  <a:pt x="3163" y="18437"/>
                </a:cubicBezTo>
                <a:cubicBezTo>
                  <a:pt x="5271" y="20546"/>
                  <a:pt x="8037" y="21600"/>
                  <a:pt x="10801" y="21600"/>
                </a:cubicBezTo>
                <a:cubicBezTo>
                  <a:pt x="13565" y="21600"/>
                  <a:pt x="16329" y="20546"/>
                  <a:pt x="18437" y="18437"/>
                </a:cubicBezTo>
                <a:cubicBezTo>
                  <a:pt x="20546" y="16329"/>
                  <a:pt x="21600" y="13565"/>
                  <a:pt x="21600" y="10801"/>
                </a:cubicBezTo>
                <a:cubicBezTo>
                  <a:pt x="21600" y="8037"/>
                  <a:pt x="20546" y="5271"/>
                  <a:pt x="18437" y="3163"/>
                </a:cubicBezTo>
                <a:cubicBezTo>
                  <a:pt x="16329" y="1054"/>
                  <a:pt x="13565" y="0"/>
                  <a:pt x="10801" y="0"/>
                </a:cubicBezTo>
                <a:close/>
              </a:path>
            </a:pathLst>
          </a:custGeom>
          <a:ln w="12700">
            <a:miter lim="400000"/>
          </a:ln>
        </p:spPr>
      </p:pic>
      <p:sp>
        <p:nvSpPr>
          <p:cNvPr id="222" name="Gianluca Marzulli 🇮🇹…"/>
          <p:cNvSpPr txBox="1"/>
          <p:nvPr/>
        </p:nvSpPr>
        <p:spPr>
          <a:xfrm>
            <a:off x="3640117" y="6146800"/>
            <a:ext cx="4113625" cy="12801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20000"/>
              </a:lnSpc>
              <a:spcBef>
                <a:spcPts val="1000"/>
              </a:spcBef>
              <a:defRPr sz="2600">
                <a:solidFill>
                  <a:srgbClr val="FFFFFF"/>
                </a:solidFill>
                <a:latin typeface="Roboto"/>
                <a:ea typeface="Roboto"/>
                <a:cs typeface="Roboto"/>
                <a:sym typeface="Roboto"/>
              </a:defRPr>
            </a:pPr>
            <a:r>
              <a:t>Gianluca Marzulli 🇮🇹</a:t>
            </a:r>
          </a:p>
          <a:p>
            <a:pPr>
              <a:spcBef>
                <a:spcPts val="1000"/>
              </a:spcBef>
              <a:defRPr sz="2400" b="0">
                <a:solidFill>
                  <a:srgbClr val="FFFFFF"/>
                </a:solidFill>
                <a:latin typeface="Roboto"/>
                <a:ea typeface="Roboto"/>
                <a:cs typeface="Roboto"/>
                <a:sym typeface="Roboto"/>
              </a:defRPr>
            </a:pPr>
            <a:r>
              <a:t>Digital Innovation </a:t>
            </a:r>
            <a:br/>
            <a:r>
              <a:t>Senior PM</a:t>
            </a:r>
          </a:p>
        </p:txBody>
      </p:sp>
      <p:sp>
        <p:nvSpPr>
          <p:cNvPr id="223" name="Natalia Snihur 🇺🇦…"/>
          <p:cNvSpPr txBox="1"/>
          <p:nvPr/>
        </p:nvSpPr>
        <p:spPr>
          <a:xfrm>
            <a:off x="10135188" y="6146800"/>
            <a:ext cx="4113625" cy="12801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20000"/>
              </a:lnSpc>
              <a:spcBef>
                <a:spcPts val="1000"/>
              </a:spcBef>
              <a:defRPr sz="2600">
                <a:solidFill>
                  <a:srgbClr val="FFFFFF"/>
                </a:solidFill>
                <a:latin typeface="Roboto"/>
                <a:ea typeface="Roboto"/>
                <a:cs typeface="Roboto"/>
                <a:sym typeface="Roboto"/>
              </a:defRPr>
            </a:pPr>
            <a:r>
              <a:t>Natalia Snihur 🇺🇦</a:t>
            </a:r>
          </a:p>
          <a:p>
            <a:pPr>
              <a:spcBef>
                <a:spcPts val="1000"/>
              </a:spcBef>
              <a:defRPr sz="2400" b="0">
                <a:solidFill>
                  <a:srgbClr val="FFFFFF"/>
                </a:solidFill>
                <a:latin typeface="Roboto"/>
                <a:ea typeface="Roboto"/>
                <a:cs typeface="Roboto"/>
                <a:sym typeface="Roboto"/>
              </a:defRPr>
            </a:pPr>
            <a:r>
              <a:t>Digital User Experience Project Lead</a:t>
            </a:r>
          </a:p>
        </p:txBody>
      </p:sp>
      <p:sp>
        <p:nvSpPr>
          <p:cNvPr id="224" name="Beatrice Alquati 🇮🇹…"/>
          <p:cNvSpPr txBox="1"/>
          <p:nvPr/>
        </p:nvSpPr>
        <p:spPr>
          <a:xfrm>
            <a:off x="16630259" y="6146800"/>
            <a:ext cx="4113625" cy="12801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20000"/>
              </a:lnSpc>
              <a:spcBef>
                <a:spcPts val="1000"/>
              </a:spcBef>
              <a:defRPr sz="2600">
                <a:solidFill>
                  <a:srgbClr val="FFFFFF"/>
                </a:solidFill>
                <a:latin typeface="Roboto"/>
                <a:ea typeface="Roboto"/>
                <a:cs typeface="Roboto"/>
                <a:sym typeface="Roboto"/>
              </a:defRPr>
            </a:pPr>
            <a:r>
              <a:t>Beatrice Alquati 🇮🇹</a:t>
            </a:r>
          </a:p>
          <a:p>
            <a:pPr>
              <a:spcBef>
                <a:spcPts val="1000"/>
              </a:spcBef>
              <a:defRPr sz="2400" b="0">
                <a:solidFill>
                  <a:srgbClr val="FFFFFF"/>
                </a:solidFill>
                <a:latin typeface="Roboto"/>
                <a:ea typeface="Roboto"/>
                <a:cs typeface="Roboto"/>
                <a:sym typeface="Roboto"/>
              </a:defRPr>
            </a:pPr>
            <a:r>
              <a:t>Operations</a:t>
            </a:r>
            <a:br/>
            <a:r>
              <a:t>Manager</a:t>
            </a:r>
          </a:p>
        </p:txBody>
      </p:sp>
      <p:sp>
        <p:nvSpPr>
          <p:cNvPr id="225" name="Circle"/>
          <p:cNvSpPr/>
          <p:nvPr/>
        </p:nvSpPr>
        <p:spPr>
          <a:xfrm>
            <a:off x="6405790" y="4863291"/>
            <a:ext cx="876301" cy="876301"/>
          </a:xfrm>
          <a:prstGeom prst="ellipse">
            <a:avLst/>
          </a:prstGeom>
          <a:solidFill>
            <a:srgbClr val="FFFFFF"/>
          </a:solidFill>
          <a:ln w="12700">
            <a:miter lim="400000"/>
          </a:ln>
        </p:spPr>
        <p:txBody>
          <a:bodyPr lIns="22138" tIns="22138" rIns="22138" bIns="22138" anchor="ctr"/>
          <a:lstStyle/>
          <a:p>
            <a:pPr defTabSz="640490">
              <a:defRPr sz="2000" b="0">
                <a:solidFill>
                  <a:srgbClr val="FFFFFF"/>
                </a:solidFill>
                <a:latin typeface="+mn-lt"/>
                <a:ea typeface="+mn-ea"/>
                <a:cs typeface="+mn-cs"/>
                <a:sym typeface="Helvetica Neue Medium"/>
              </a:defRPr>
            </a:pPr>
            <a:endParaRPr/>
          </a:p>
        </p:txBody>
      </p:sp>
      <p:sp>
        <p:nvSpPr>
          <p:cNvPr id="226" name="Circle"/>
          <p:cNvSpPr/>
          <p:nvPr/>
        </p:nvSpPr>
        <p:spPr>
          <a:xfrm>
            <a:off x="12889831" y="4863291"/>
            <a:ext cx="876301" cy="876301"/>
          </a:xfrm>
          <a:prstGeom prst="ellipse">
            <a:avLst/>
          </a:prstGeom>
          <a:solidFill>
            <a:srgbClr val="FFFFFF"/>
          </a:solidFill>
          <a:ln w="12700">
            <a:miter lim="400000"/>
          </a:ln>
        </p:spPr>
        <p:txBody>
          <a:bodyPr lIns="22138" tIns="22138" rIns="22138" bIns="22138" anchor="ctr"/>
          <a:lstStyle/>
          <a:p>
            <a:pPr defTabSz="640490">
              <a:defRPr sz="2000" b="0">
                <a:solidFill>
                  <a:srgbClr val="FFFFFF"/>
                </a:solidFill>
                <a:latin typeface="+mn-lt"/>
                <a:ea typeface="+mn-ea"/>
                <a:cs typeface="+mn-cs"/>
                <a:sym typeface="Helvetica Neue Medium"/>
              </a:defRPr>
            </a:pPr>
            <a:endParaRPr/>
          </a:p>
        </p:txBody>
      </p:sp>
      <p:sp>
        <p:nvSpPr>
          <p:cNvPr id="227" name="Circle"/>
          <p:cNvSpPr/>
          <p:nvPr/>
        </p:nvSpPr>
        <p:spPr>
          <a:xfrm>
            <a:off x="19409598" y="4863291"/>
            <a:ext cx="876301" cy="876301"/>
          </a:xfrm>
          <a:prstGeom prst="ellipse">
            <a:avLst/>
          </a:prstGeom>
          <a:solidFill>
            <a:srgbClr val="FFFFFF"/>
          </a:solidFill>
          <a:ln w="12700">
            <a:miter lim="400000"/>
          </a:ln>
        </p:spPr>
        <p:txBody>
          <a:bodyPr lIns="22138" tIns="22138" rIns="22138" bIns="22138" anchor="ctr"/>
          <a:lstStyle/>
          <a:p>
            <a:pPr defTabSz="640490">
              <a:defRPr sz="2000" b="0">
                <a:solidFill>
                  <a:srgbClr val="FFFFFF"/>
                </a:solidFill>
                <a:latin typeface="+mn-lt"/>
                <a:ea typeface="+mn-ea"/>
                <a:cs typeface="+mn-cs"/>
                <a:sym typeface="Helvetica Neue Medium"/>
              </a:defRPr>
            </a:pPr>
            <a:endParaRPr/>
          </a:p>
        </p:txBody>
      </p:sp>
      <p:pic>
        <p:nvPicPr>
          <p:cNvPr id="228" name="linkedin.png" descr="linkedin.png"/>
          <p:cNvPicPr>
            <a:picLocks noChangeAspect="1"/>
          </p:cNvPicPr>
          <p:nvPr/>
        </p:nvPicPr>
        <p:blipFill>
          <a:blip r:embed="rId9"/>
          <a:stretch>
            <a:fillRect/>
          </a:stretch>
        </p:blipFill>
        <p:spPr>
          <a:xfrm>
            <a:off x="6668335" y="5095493"/>
            <a:ext cx="350863" cy="350863"/>
          </a:xfrm>
          <a:prstGeom prst="rect">
            <a:avLst/>
          </a:prstGeom>
          <a:ln w="12700">
            <a:miter lim="400000"/>
          </a:ln>
        </p:spPr>
      </p:pic>
      <p:pic>
        <p:nvPicPr>
          <p:cNvPr id="229" name="linkedin.png" descr="linkedin.png"/>
          <p:cNvPicPr>
            <a:picLocks noChangeAspect="1"/>
          </p:cNvPicPr>
          <p:nvPr/>
        </p:nvPicPr>
        <p:blipFill>
          <a:blip r:embed="rId9"/>
          <a:stretch>
            <a:fillRect/>
          </a:stretch>
        </p:blipFill>
        <p:spPr>
          <a:xfrm>
            <a:off x="13152377" y="5095493"/>
            <a:ext cx="350862" cy="350863"/>
          </a:xfrm>
          <a:prstGeom prst="rect">
            <a:avLst/>
          </a:prstGeom>
          <a:ln w="12700">
            <a:miter lim="400000"/>
          </a:ln>
        </p:spPr>
      </p:pic>
      <p:pic>
        <p:nvPicPr>
          <p:cNvPr id="230" name="linkedin.png" descr="linkedin.png"/>
          <p:cNvPicPr>
            <a:picLocks noChangeAspect="1"/>
          </p:cNvPicPr>
          <p:nvPr/>
        </p:nvPicPr>
        <p:blipFill>
          <a:blip r:embed="rId9"/>
          <a:stretch>
            <a:fillRect/>
          </a:stretch>
        </p:blipFill>
        <p:spPr>
          <a:xfrm>
            <a:off x="19672141" y="5095493"/>
            <a:ext cx="350863" cy="350863"/>
          </a:xfrm>
          <a:prstGeom prst="rect">
            <a:avLst/>
          </a:prstGeom>
          <a:ln w="12700">
            <a:miter lim="400000"/>
          </a:ln>
        </p:spPr>
      </p:pic>
      <p:sp>
        <p:nvSpPr>
          <p:cNvPr id="231" name="Rectangle">
            <a:hlinkClick r:id="rId10"/>
          </p:cNvPr>
          <p:cNvSpPr/>
          <p:nvPr/>
        </p:nvSpPr>
        <p:spPr>
          <a:xfrm>
            <a:off x="6422452" y="4856698"/>
            <a:ext cx="837820" cy="864087"/>
          </a:xfrm>
          <a:prstGeom prst="rect">
            <a:avLst/>
          </a:prstGeom>
          <a:solidFill>
            <a:schemeClr val="accent1">
              <a:alpha val="0"/>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32" name="Rectangle">
            <a:hlinkClick r:id="rId11"/>
          </p:cNvPr>
          <p:cNvSpPr/>
          <p:nvPr/>
        </p:nvSpPr>
        <p:spPr>
          <a:xfrm>
            <a:off x="12901041" y="4856698"/>
            <a:ext cx="837821" cy="864087"/>
          </a:xfrm>
          <a:prstGeom prst="rect">
            <a:avLst/>
          </a:prstGeom>
          <a:solidFill>
            <a:schemeClr val="accent1">
              <a:alpha val="0"/>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33" name="Rectangle">
            <a:hlinkClick r:id="rId12"/>
          </p:cNvPr>
          <p:cNvSpPr/>
          <p:nvPr/>
        </p:nvSpPr>
        <p:spPr>
          <a:xfrm>
            <a:off x="19425916" y="4856698"/>
            <a:ext cx="837820" cy="864087"/>
          </a:xfrm>
          <a:prstGeom prst="rect">
            <a:avLst/>
          </a:prstGeom>
          <a:solidFill>
            <a:schemeClr val="accent1">
              <a:alpha val="0"/>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Slide Number"/>
          <p:cNvSpPr txBox="1">
            <a:spLocks noGrp="1"/>
          </p:cNvSpPr>
          <p:nvPr>
            <p:ph type="sldNum" sz="quarter" idx="2"/>
          </p:nvPr>
        </p:nvSpPr>
        <p:spPr>
          <a:xfrm>
            <a:off x="23302763" y="12863512"/>
            <a:ext cx="127001"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fld id="{86CB4B4D-7CA3-9044-876B-883B54F8677D}" type="slidenum">
              <a:t>6</a:t>
            </a:fld>
            <a:endParaRPr/>
          </a:p>
        </p:txBody>
      </p:sp>
      <p:grpSp>
        <p:nvGrpSpPr>
          <p:cNvPr id="285" name="Group"/>
          <p:cNvGrpSpPr/>
          <p:nvPr/>
        </p:nvGrpSpPr>
        <p:grpSpPr>
          <a:xfrm>
            <a:off x="899316" y="551539"/>
            <a:ext cx="22568717" cy="12619502"/>
            <a:chOff x="0" y="0"/>
            <a:chExt cx="22568715" cy="12619501"/>
          </a:xfrm>
        </p:grpSpPr>
        <p:sp>
          <p:nvSpPr>
            <p:cNvPr id="278" name="© 2020 LIFEdata SRL All Rights Reserved."/>
            <p:cNvSpPr txBox="1"/>
            <p:nvPr/>
          </p:nvSpPr>
          <p:spPr>
            <a:xfrm>
              <a:off x="0" y="12338960"/>
              <a:ext cx="2923878" cy="279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 2020 LIFEdata SRL All Rights Reserved.</a:t>
              </a:r>
            </a:p>
          </p:txBody>
        </p:sp>
        <p:sp>
          <p:nvSpPr>
            <p:cNvPr id="279" name="Made with"/>
            <p:cNvSpPr txBox="1"/>
            <p:nvPr/>
          </p:nvSpPr>
          <p:spPr>
            <a:xfrm>
              <a:off x="3141499" y="12337819"/>
              <a:ext cx="84041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Made with</a:t>
              </a:r>
            </a:p>
          </p:txBody>
        </p:sp>
        <p:sp>
          <p:nvSpPr>
            <p:cNvPr id="280" name="in"/>
            <p:cNvSpPr txBox="1"/>
            <p:nvPr/>
          </p:nvSpPr>
          <p:spPr>
            <a:xfrm>
              <a:off x="4294782" y="12337819"/>
              <a:ext cx="29133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in</a:t>
              </a:r>
            </a:p>
          </p:txBody>
        </p:sp>
        <p:pic>
          <p:nvPicPr>
            <p:cNvPr id="281" name="Image" descr="Image"/>
            <p:cNvPicPr>
              <a:picLocks noChangeAspect="1"/>
            </p:cNvPicPr>
            <p:nvPr/>
          </p:nvPicPr>
          <p:blipFill>
            <a:blip r:embed="rId2"/>
            <a:stretch>
              <a:fillRect/>
            </a:stretch>
          </p:blipFill>
          <p:spPr>
            <a:xfrm>
              <a:off x="4021019" y="12348297"/>
              <a:ext cx="260727" cy="260728"/>
            </a:xfrm>
            <a:prstGeom prst="rect">
              <a:avLst/>
            </a:prstGeom>
            <a:ln w="12700" cap="flat">
              <a:noFill/>
              <a:miter lim="400000"/>
            </a:ln>
            <a:effectLst/>
          </p:spPr>
        </p:pic>
        <p:sp>
          <p:nvSpPr>
            <p:cNvPr id="282" name="|"/>
            <p:cNvSpPr txBox="1"/>
            <p:nvPr/>
          </p:nvSpPr>
          <p:spPr>
            <a:xfrm>
              <a:off x="2983247" y="12337819"/>
              <a:ext cx="175994"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Arial"/>
                  <a:ea typeface="Arial"/>
                  <a:cs typeface="Arial"/>
                  <a:sym typeface="Arial"/>
                </a:defRPr>
              </a:lvl1pPr>
            </a:lstStyle>
            <a:p>
              <a:pPr defTabSz="914400"/>
              <a:r>
                <a:t>|</a:t>
              </a:r>
            </a:p>
          </p:txBody>
        </p:sp>
        <p:pic>
          <p:nvPicPr>
            <p:cNvPr id="283" name="flag-it.png" descr="flag-it.png"/>
            <p:cNvPicPr>
              <a:picLocks noChangeAspect="1"/>
            </p:cNvPicPr>
            <p:nvPr/>
          </p:nvPicPr>
          <p:blipFill>
            <a:blip r:embed="rId3"/>
            <a:stretch>
              <a:fillRect/>
            </a:stretch>
          </p:blipFill>
          <p:spPr>
            <a:xfrm>
              <a:off x="4577855" y="12365465"/>
              <a:ext cx="336955" cy="226392"/>
            </a:xfrm>
            <a:prstGeom prst="rect">
              <a:avLst/>
            </a:prstGeom>
            <a:ln w="12700" cap="flat">
              <a:noFill/>
              <a:miter lim="400000"/>
            </a:ln>
            <a:effectLst/>
          </p:spPr>
        </p:pic>
        <p:pic>
          <p:nvPicPr>
            <p:cNvPr id="284" name="monte-dei-paschi-di-siena.png" descr="monte-dei-paschi-di-siena.png"/>
            <p:cNvPicPr>
              <a:picLocks noChangeAspect="1"/>
            </p:cNvPicPr>
            <p:nvPr/>
          </p:nvPicPr>
          <p:blipFill>
            <a:blip r:embed="rId4"/>
            <a:stretch>
              <a:fillRect/>
            </a:stretch>
          </p:blipFill>
          <p:spPr>
            <a:xfrm>
              <a:off x="20066815" y="0"/>
              <a:ext cx="2501901" cy="901700"/>
            </a:xfrm>
            <a:prstGeom prst="rect">
              <a:avLst/>
            </a:prstGeom>
            <a:ln w="12700" cap="flat">
              <a:noFill/>
              <a:miter lim="400000"/>
            </a:ln>
            <a:effectLst/>
          </p:spPr>
        </p:pic>
      </p:grpSp>
      <p:sp>
        <p:nvSpPr>
          <p:cNvPr id="286" name="Troppe Informazioni. Troppo Poco Tempo."/>
          <p:cNvSpPr txBox="1"/>
          <p:nvPr/>
        </p:nvSpPr>
        <p:spPr>
          <a:xfrm>
            <a:off x="903912" y="515631"/>
            <a:ext cx="22483388" cy="1549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457200">
              <a:lnSpc>
                <a:spcPts val="7600"/>
              </a:lnSpc>
              <a:defRPr sz="5200">
                <a:latin typeface="Roboto"/>
                <a:ea typeface="Roboto"/>
                <a:cs typeface="Roboto"/>
                <a:sym typeface="Roboto"/>
              </a:defRPr>
            </a:lvl1pPr>
          </a:lstStyle>
          <a:p>
            <a:r>
              <a:t>Troppe Informazioni. Troppo Poco Tempo.</a:t>
            </a:r>
          </a:p>
        </p:txBody>
      </p:sp>
      <p:pic>
        <p:nvPicPr>
          <p:cNvPr id="287" name="texture.png" descr="texture.png"/>
          <p:cNvPicPr>
            <a:picLocks noChangeAspect="1"/>
          </p:cNvPicPr>
          <p:nvPr/>
        </p:nvPicPr>
        <p:blipFill>
          <a:blip r:embed="rId5"/>
          <a:stretch>
            <a:fillRect/>
          </a:stretch>
        </p:blipFill>
        <p:spPr>
          <a:xfrm>
            <a:off x="17409883" y="1848650"/>
            <a:ext cx="21642425" cy="19259948"/>
          </a:xfrm>
          <a:prstGeom prst="rect">
            <a:avLst/>
          </a:prstGeom>
          <a:ln w="12700">
            <a:miter lim="400000"/>
          </a:ln>
        </p:spPr>
      </p:pic>
      <p:pic>
        <p:nvPicPr>
          <p:cNvPr id="288" name="TROPPE INFORMAZIONI, NO COLLEGAMENTO CON MONDO FISICO 2.png" descr="TROPPE INFORMAZIONI, NO COLLEGAMENTO CON MONDO FISICO 2.png"/>
          <p:cNvPicPr>
            <a:picLocks noChangeAspect="1"/>
          </p:cNvPicPr>
          <p:nvPr/>
        </p:nvPicPr>
        <p:blipFill>
          <a:blip r:embed="rId6"/>
          <a:srcRect t="12690"/>
          <a:stretch>
            <a:fillRect/>
          </a:stretch>
        </p:blipFill>
        <p:spPr>
          <a:xfrm>
            <a:off x="3050738" y="2238536"/>
            <a:ext cx="17795596" cy="11481659"/>
          </a:xfrm>
          <a:prstGeom prst="rect">
            <a:avLst/>
          </a:prstGeom>
          <a:ln w="12700">
            <a:miter lim="400000"/>
          </a:ln>
        </p:spPr>
      </p:pic>
      <p:pic>
        <p:nvPicPr>
          <p:cNvPr id="289" name="texture.png" descr="texture.png"/>
          <p:cNvPicPr>
            <a:picLocks noChangeAspect="1"/>
          </p:cNvPicPr>
          <p:nvPr/>
        </p:nvPicPr>
        <p:blipFill>
          <a:blip r:embed="rId5"/>
          <a:stretch>
            <a:fillRect/>
          </a:stretch>
        </p:blipFill>
        <p:spPr>
          <a:xfrm>
            <a:off x="-16433131" y="-7373917"/>
            <a:ext cx="21642592" cy="19260094"/>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Rectangle"/>
          <p:cNvSpPr/>
          <p:nvPr/>
        </p:nvSpPr>
        <p:spPr>
          <a:xfrm>
            <a:off x="-1" y="-1"/>
            <a:ext cx="11061971" cy="13804603"/>
          </a:xfrm>
          <a:prstGeom prst="rect">
            <a:avLst/>
          </a:prstGeom>
          <a:solidFill>
            <a:srgbClr val="0A1E4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92" name="AI PER OMNI-CHANNEL USER EXPERIENCE"/>
          <p:cNvSpPr txBox="1"/>
          <p:nvPr/>
        </p:nvSpPr>
        <p:spPr>
          <a:xfrm>
            <a:off x="903912" y="673698"/>
            <a:ext cx="14771555" cy="533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lnSpc>
                <a:spcPts val="4400"/>
              </a:lnSpc>
              <a:defRPr sz="3600">
                <a:solidFill>
                  <a:srgbClr val="FFFFFF"/>
                </a:solidFill>
                <a:latin typeface="Roboto"/>
                <a:ea typeface="Roboto"/>
                <a:cs typeface="Roboto"/>
                <a:sym typeface="Roboto"/>
              </a:defRPr>
            </a:lvl1pPr>
          </a:lstStyle>
          <a:p>
            <a:r>
              <a:t>AI PER OMNI-CHANNEL USER EXPERIENCE</a:t>
            </a:r>
          </a:p>
        </p:txBody>
      </p:sp>
      <p:sp>
        <p:nvSpPr>
          <p:cNvPr id="293" name="Fa funzionare siti e processi con Voce e Instant Messaging, come WhatsApp…"/>
          <p:cNvSpPr txBox="1"/>
          <p:nvPr/>
        </p:nvSpPr>
        <p:spPr>
          <a:xfrm>
            <a:off x="932185" y="4219892"/>
            <a:ext cx="8818989" cy="47306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57200">
              <a:lnSpc>
                <a:spcPct val="120000"/>
              </a:lnSpc>
              <a:defRPr sz="3700">
                <a:solidFill>
                  <a:srgbClr val="FFFFFF"/>
                </a:solidFill>
                <a:latin typeface="Roboto"/>
                <a:ea typeface="Roboto"/>
                <a:cs typeface="Roboto"/>
                <a:sym typeface="Roboto"/>
              </a:defRPr>
            </a:pPr>
            <a:r>
              <a:rPr dirty="0"/>
              <a:t>Fa </a:t>
            </a:r>
            <a:r>
              <a:rPr dirty="0" err="1"/>
              <a:t>funzionare</a:t>
            </a:r>
            <a:r>
              <a:rPr dirty="0"/>
              <a:t> </a:t>
            </a:r>
            <a:r>
              <a:rPr dirty="0" err="1"/>
              <a:t>siti</a:t>
            </a:r>
            <a:r>
              <a:rPr dirty="0"/>
              <a:t> e </a:t>
            </a:r>
            <a:r>
              <a:rPr dirty="0" err="1"/>
              <a:t>processi</a:t>
            </a:r>
            <a:r>
              <a:rPr dirty="0"/>
              <a:t> con Voce e Instant Messaging, come WhatsApp</a:t>
            </a:r>
            <a:br>
              <a:rPr dirty="0"/>
            </a:br>
            <a:endParaRPr dirty="0"/>
          </a:p>
          <a:p>
            <a:pPr algn="l" defTabSz="457200">
              <a:lnSpc>
                <a:spcPct val="120000"/>
              </a:lnSpc>
              <a:defRPr sz="3700">
                <a:solidFill>
                  <a:srgbClr val="FFFFFF"/>
                </a:solidFill>
                <a:latin typeface="Roboto"/>
                <a:ea typeface="Roboto"/>
                <a:cs typeface="Roboto"/>
                <a:sym typeface="Roboto"/>
              </a:defRPr>
            </a:pPr>
            <a:r>
              <a:rPr dirty="0" err="1"/>
              <a:t>Semplifica</a:t>
            </a:r>
            <a:r>
              <a:rPr dirty="0"/>
              <a:t> </a:t>
            </a:r>
            <a:r>
              <a:rPr dirty="0" err="1"/>
              <a:t>l’interazione</a:t>
            </a:r>
            <a:r>
              <a:rPr dirty="0"/>
              <a:t> </a:t>
            </a:r>
            <a:r>
              <a:rPr dirty="0" err="1"/>
              <a:t>degli</a:t>
            </a:r>
            <a:r>
              <a:rPr dirty="0"/>
              <a:t> </a:t>
            </a:r>
            <a:r>
              <a:rPr dirty="0" err="1"/>
              <a:t>utenti</a:t>
            </a:r>
            <a:r>
              <a:rPr dirty="0"/>
              <a:t> con </a:t>
            </a:r>
            <a:r>
              <a:rPr dirty="0" err="1"/>
              <a:t>i</a:t>
            </a:r>
            <a:r>
              <a:rPr dirty="0"/>
              <a:t> </a:t>
            </a:r>
            <a:r>
              <a:rPr dirty="0" err="1"/>
              <a:t>sistemi</a:t>
            </a:r>
            <a:r>
              <a:rPr dirty="0"/>
              <a:t> </a:t>
            </a:r>
            <a:r>
              <a:rPr dirty="0" err="1"/>
              <a:t>aziendali</a:t>
            </a:r>
            <a:endParaRPr dirty="0"/>
          </a:p>
          <a:p>
            <a:pPr algn="l" defTabSz="457200">
              <a:lnSpc>
                <a:spcPct val="120000"/>
              </a:lnSpc>
              <a:defRPr sz="3700">
                <a:solidFill>
                  <a:srgbClr val="FFFFFF"/>
                </a:solidFill>
                <a:latin typeface="Roboto"/>
                <a:ea typeface="Roboto"/>
                <a:cs typeface="Roboto"/>
                <a:sym typeface="Roboto"/>
              </a:defRPr>
            </a:pPr>
            <a:endParaRPr dirty="0"/>
          </a:p>
          <a:p>
            <a:pPr algn="l" defTabSz="457200">
              <a:lnSpc>
                <a:spcPct val="120000"/>
              </a:lnSpc>
              <a:defRPr sz="3700">
                <a:solidFill>
                  <a:srgbClr val="FFFFFF"/>
                </a:solidFill>
                <a:latin typeface="Roboto"/>
                <a:ea typeface="Roboto"/>
                <a:cs typeface="Roboto"/>
                <a:sym typeface="Roboto"/>
              </a:defRPr>
            </a:pPr>
            <a:r>
              <a:rPr lang="it-IT" dirty="0"/>
              <a:t>Fa risparmiare</a:t>
            </a:r>
            <a:r>
              <a:rPr dirty="0"/>
              <a:t> tempo</a:t>
            </a:r>
          </a:p>
        </p:txBody>
      </p:sp>
      <p:pic>
        <p:nvPicPr>
          <p:cNvPr id="294" name="Infographic voice.png" descr="Infographic voice.png"/>
          <p:cNvPicPr>
            <a:picLocks noChangeAspect="1"/>
          </p:cNvPicPr>
          <p:nvPr/>
        </p:nvPicPr>
        <p:blipFill>
          <a:blip r:embed="rId2"/>
          <a:stretch>
            <a:fillRect/>
          </a:stretch>
        </p:blipFill>
        <p:spPr>
          <a:xfrm>
            <a:off x="11349151" y="2074436"/>
            <a:ext cx="11980885" cy="9973699"/>
          </a:xfrm>
          <a:prstGeom prst="rect">
            <a:avLst/>
          </a:prstGeom>
          <a:ln w="12700">
            <a:miter lim="400000"/>
          </a:ln>
        </p:spPr>
      </p:pic>
      <p:pic>
        <p:nvPicPr>
          <p:cNvPr id="295" name="monte-dei-paschi-di-siena.png" descr="monte-dei-paschi-di-siena.png"/>
          <p:cNvPicPr>
            <a:picLocks noChangeAspect="1"/>
          </p:cNvPicPr>
          <p:nvPr/>
        </p:nvPicPr>
        <p:blipFill>
          <a:blip r:embed="rId3"/>
          <a:stretch>
            <a:fillRect/>
          </a:stretch>
        </p:blipFill>
        <p:spPr>
          <a:xfrm>
            <a:off x="20966132" y="551539"/>
            <a:ext cx="2501901" cy="901701"/>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Rectangle"/>
          <p:cNvSpPr/>
          <p:nvPr/>
        </p:nvSpPr>
        <p:spPr>
          <a:xfrm>
            <a:off x="-1" y="-1"/>
            <a:ext cx="11061971" cy="13804603"/>
          </a:xfrm>
          <a:prstGeom prst="rect">
            <a:avLst/>
          </a:prstGeom>
          <a:solidFill>
            <a:srgbClr val="0A1E4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99" name="AI FOR THE OMNI-CHANNEL USER EXPERIENCE"/>
          <p:cNvSpPr txBox="1"/>
          <p:nvPr/>
        </p:nvSpPr>
        <p:spPr>
          <a:xfrm>
            <a:off x="903912" y="673698"/>
            <a:ext cx="14771555" cy="533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lnSpc>
                <a:spcPts val="4400"/>
              </a:lnSpc>
              <a:defRPr sz="3600">
                <a:solidFill>
                  <a:srgbClr val="FFFFFF"/>
                </a:solidFill>
                <a:latin typeface="Roboto"/>
                <a:ea typeface="Roboto"/>
                <a:cs typeface="Roboto"/>
                <a:sym typeface="Roboto"/>
              </a:defRPr>
            </a:lvl1pPr>
          </a:lstStyle>
          <a:p>
            <a:r>
              <a:t>AI FOR THE OMNI-CHANNEL USER EXPERIENCE</a:t>
            </a:r>
          </a:p>
        </p:txBody>
      </p:sp>
      <p:pic>
        <p:nvPicPr>
          <p:cNvPr id="300" name="Infographic voice.png" descr="Infographic voice.png"/>
          <p:cNvPicPr>
            <a:picLocks noChangeAspect="1"/>
          </p:cNvPicPr>
          <p:nvPr/>
        </p:nvPicPr>
        <p:blipFill>
          <a:blip r:embed="rId2"/>
          <a:stretch>
            <a:fillRect/>
          </a:stretch>
        </p:blipFill>
        <p:spPr>
          <a:xfrm>
            <a:off x="11349151" y="2074436"/>
            <a:ext cx="11980885" cy="9973699"/>
          </a:xfrm>
          <a:prstGeom prst="rect">
            <a:avLst/>
          </a:prstGeom>
          <a:ln w="12700">
            <a:miter lim="400000"/>
          </a:ln>
        </p:spPr>
      </p:pic>
      <p:pic>
        <p:nvPicPr>
          <p:cNvPr id="301" name="monte-dei-paschi-di-siena.png" descr="monte-dei-paschi-di-siena.png"/>
          <p:cNvPicPr>
            <a:picLocks noChangeAspect="1"/>
          </p:cNvPicPr>
          <p:nvPr/>
        </p:nvPicPr>
        <p:blipFill>
          <a:blip r:embed="rId3"/>
          <a:stretch>
            <a:fillRect/>
          </a:stretch>
        </p:blipFill>
        <p:spPr>
          <a:xfrm>
            <a:off x="20966132" y="551539"/>
            <a:ext cx="2501901" cy="901701"/>
          </a:xfrm>
          <a:prstGeom prst="rect">
            <a:avLst/>
          </a:prstGeom>
          <a:ln w="12700">
            <a:miter lim="400000"/>
          </a:ln>
        </p:spPr>
      </p:pic>
      <p:sp>
        <p:nvSpPr>
          <p:cNvPr id="303" name="Trasforma le informazioni in azione, sotto il pieno controllo delle policy aziendali…"/>
          <p:cNvSpPr txBox="1"/>
          <p:nvPr/>
        </p:nvSpPr>
        <p:spPr>
          <a:xfrm>
            <a:off x="1013466" y="3112622"/>
            <a:ext cx="8818989" cy="74637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57200">
              <a:lnSpc>
                <a:spcPct val="120000"/>
              </a:lnSpc>
              <a:defRPr sz="3700">
                <a:solidFill>
                  <a:srgbClr val="FFFFFF"/>
                </a:solidFill>
                <a:latin typeface="Roboto"/>
                <a:ea typeface="Roboto"/>
                <a:cs typeface="Roboto"/>
                <a:sym typeface="Roboto"/>
              </a:defRPr>
            </a:pPr>
            <a:r>
              <a:rPr dirty="0" err="1"/>
              <a:t>Trasforma</a:t>
            </a:r>
            <a:r>
              <a:rPr dirty="0"/>
              <a:t> le </a:t>
            </a:r>
            <a:r>
              <a:rPr dirty="0" err="1"/>
              <a:t>informazioni</a:t>
            </a:r>
            <a:r>
              <a:rPr dirty="0"/>
              <a:t> in </a:t>
            </a:r>
            <a:r>
              <a:rPr dirty="0" err="1"/>
              <a:t>azione</a:t>
            </a:r>
            <a:r>
              <a:rPr dirty="0"/>
              <a:t>, sotto </a:t>
            </a:r>
            <a:r>
              <a:rPr dirty="0" err="1"/>
              <a:t>il</a:t>
            </a:r>
            <a:r>
              <a:rPr dirty="0"/>
              <a:t> </a:t>
            </a:r>
            <a:r>
              <a:rPr dirty="0" err="1"/>
              <a:t>pieno</a:t>
            </a:r>
            <a:r>
              <a:rPr dirty="0"/>
              <a:t> </a:t>
            </a:r>
            <a:r>
              <a:rPr dirty="0" err="1"/>
              <a:t>controllo</a:t>
            </a:r>
            <a:r>
              <a:rPr dirty="0"/>
              <a:t> </a:t>
            </a:r>
            <a:r>
              <a:rPr dirty="0" err="1"/>
              <a:t>delle</a:t>
            </a:r>
            <a:r>
              <a:rPr dirty="0"/>
              <a:t> policy </a:t>
            </a:r>
            <a:r>
              <a:rPr dirty="0" err="1"/>
              <a:t>aziendali</a:t>
            </a:r>
            <a:endParaRPr dirty="0"/>
          </a:p>
          <a:p>
            <a:pPr algn="l" defTabSz="457200">
              <a:lnSpc>
                <a:spcPct val="120000"/>
              </a:lnSpc>
              <a:defRPr sz="3700">
                <a:solidFill>
                  <a:srgbClr val="FFFFFF"/>
                </a:solidFill>
                <a:latin typeface="Roboto"/>
                <a:ea typeface="Roboto"/>
                <a:cs typeface="Roboto"/>
                <a:sym typeface="Roboto"/>
              </a:defRPr>
            </a:pPr>
            <a:endParaRPr dirty="0"/>
          </a:p>
          <a:p>
            <a:pPr algn="l" defTabSz="457200">
              <a:lnSpc>
                <a:spcPct val="120000"/>
              </a:lnSpc>
              <a:defRPr sz="3700">
                <a:solidFill>
                  <a:srgbClr val="FFFFFF"/>
                </a:solidFill>
                <a:latin typeface="Roboto"/>
                <a:ea typeface="Roboto"/>
                <a:cs typeface="Roboto"/>
                <a:sym typeface="Roboto"/>
              </a:defRPr>
            </a:pPr>
            <a:r>
              <a:rPr dirty="0" err="1"/>
              <a:t>L’approccio</a:t>
            </a:r>
            <a:r>
              <a:rPr dirty="0"/>
              <a:t> search-based </a:t>
            </a:r>
            <a:r>
              <a:rPr dirty="0" err="1"/>
              <a:t>diventa</a:t>
            </a:r>
            <a:r>
              <a:rPr dirty="0"/>
              <a:t> </a:t>
            </a:r>
            <a:r>
              <a:rPr dirty="0" err="1"/>
              <a:t>utilità</a:t>
            </a:r>
            <a:r>
              <a:rPr dirty="0"/>
              <a:t> </a:t>
            </a:r>
            <a:r>
              <a:rPr dirty="0" err="1"/>
              <a:t>immediata</a:t>
            </a:r>
            <a:r>
              <a:rPr dirty="0"/>
              <a:t>, </a:t>
            </a:r>
            <a:r>
              <a:rPr dirty="0" err="1"/>
              <a:t>guidando</a:t>
            </a:r>
            <a:r>
              <a:rPr dirty="0"/>
              <a:t> </a:t>
            </a:r>
            <a:r>
              <a:rPr dirty="0" err="1"/>
              <a:t>l’utente</a:t>
            </a:r>
            <a:r>
              <a:rPr dirty="0"/>
              <a:t> </a:t>
            </a:r>
            <a:r>
              <a:rPr dirty="0" err="1"/>
              <a:t>tra</a:t>
            </a:r>
            <a:r>
              <a:rPr dirty="0"/>
              <a:t> touchpoint </a:t>
            </a:r>
            <a:r>
              <a:rPr dirty="0" err="1"/>
              <a:t>digitali</a:t>
            </a:r>
            <a:r>
              <a:rPr dirty="0"/>
              <a:t> e </a:t>
            </a:r>
            <a:r>
              <a:rPr dirty="0" err="1"/>
              <a:t>nel</a:t>
            </a:r>
            <a:r>
              <a:rPr dirty="0"/>
              <a:t> </a:t>
            </a:r>
            <a:r>
              <a:rPr dirty="0" err="1"/>
              <a:t>mondo</a:t>
            </a:r>
            <a:r>
              <a:rPr dirty="0"/>
              <a:t> </a:t>
            </a:r>
            <a:r>
              <a:rPr dirty="0" err="1"/>
              <a:t>fisico</a:t>
            </a:r>
            <a:endParaRPr dirty="0"/>
          </a:p>
          <a:p>
            <a:pPr algn="l" defTabSz="457200">
              <a:lnSpc>
                <a:spcPct val="120000"/>
              </a:lnSpc>
              <a:defRPr sz="3700">
                <a:solidFill>
                  <a:srgbClr val="FFFFFF"/>
                </a:solidFill>
                <a:latin typeface="Roboto"/>
                <a:ea typeface="Roboto"/>
                <a:cs typeface="Roboto"/>
                <a:sym typeface="Roboto"/>
              </a:defRPr>
            </a:pPr>
            <a:endParaRPr dirty="0"/>
          </a:p>
          <a:p>
            <a:pPr algn="l" defTabSz="457200">
              <a:lnSpc>
                <a:spcPct val="120000"/>
              </a:lnSpc>
              <a:defRPr sz="3700">
                <a:solidFill>
                  <a:srgbClr val="FFFFFF"/>
                </a:solidFill>
                <a:latin typeface="Roboto"/>
                <a:ea typeface="Roboto"/>
                <a:cs typeface="Roboto"/>
                <a:sym typeface="Roboto"/>
              </a:defRPr>
            </a:pPr>
            <a:r>
              <a:rPr dirty="0"/>
              <a:t>Il </a:t>
            </a:r>
            <a:r>
              <a:rPr dirty="0" err="1"/>
              <a:t>sapere</a:t>
            </a:r>
            <a:r>
              <a:rPr dirty="0"/>
              <a:t> </a:t>
            </a:r>
            <a:r>
              <a:rPr dirty="0" err="1"/>
              <a:t>della</a:t>
            </a:r>
            <a:r>
              <a:rPr dirty="0"/>
              <a:t> banca - </a:t>
            </a:r>
            <a:r>
              <a:rPr dirty="0" err="1"/>
              <a:t>oggi</a:t>
            </a:r>
            <a:r>
              <a:rPr dirty="0"/>
              <a:t> </a:t>
            </a:r>
            <a:r>
              <a:rPr lang="it-IT" dirty="0" err="1"/>
              <a:t>dis</a:t>
            </a:r>
            <a:r>
              <a:rPr dirty="0" err="1"/>
              <a:t>perso</a:t>
            </a:r>
            <a:r>
              <a:rPr dirty="0"/>
              <a:t> in </a:t>
            </a:r>
            <a:r>
              <a:rPr dirty="0" err="1"/>
              <a:t>molteplici</a:t>
            </a:r>
            <a:r>
              <a:rPr dirty="0"/>
              <a:t> </a:t>
            </a:r>
            <a:r>
              <a:rPr dirty="0" err="1"/>
              <a:t>sistemi</a:t>
            </a:r>
            <a:r>
              <a:rPr dirty="0"/>
              <a:t> - </a:t>
            </a:r>
            <a:r>
              <a:rPr dirty="0" err="1"/>
              <a:t>diventa</a:t>
            </a:r>
            <a:r>
              <a:rPr dirty="0"/>
              <a:t> </a:t>
            </a:r>
            <a:r>
              <a:rPr dirty="0" err="1"/>
              <a:t>valore</a:t>
            </a:r>
            <a:r>
              <a:rPr dirty="0"/>
              <a:t> di </a:t>
            </a:r>
            <a:r>
              <a:rPr dirty="0" err="1"/>
              <a:t>relazione</a:t>
            </a:r>
            <a:r>
              <a:rPr dirty="0"/>
              <a:t> con </a:t>
            </a:r>
            <a:r>
              <a:rPr dirty="0" err="1"/>
              <a:t>approccio</a:t>
            </a:r>
            <a:r>
              <a:rPr dirty="0"/>
              <a:t> Service-First</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AI PER OMNI-CHANNEL USER EXPERIENCE"/>
          <p:cNvSpPr txBox="1"/>
          <p:nvPr/>
        </p:nvSpPr>
        <p:spPr>
          <a:xfrm>
            <a:off x="903912" y="673698"/>
            <a:ext cx="14771555" cy="5899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lnSpc>
                <a:spcPts val="4400"/>
              </a:lnSpc>
              <a:defRPr sz="3600">
                <a:solidFill>
                  <a:srgbClr val="FFFFFF"/>
                </a:solidFill>
                <a:latin typeface="Roboto"/>
                <a:ea typeface="Roboto"/>
                <a:cs typeface="Roboto"/>
                <a:sym typeface="Roboto"/>
              </a:defRPr>
            </a:lvl1pPr>
          </a:lstStyle>
          <a:p>
            <a:r>
              <a:rPr lang="it-IT" sz="5200" dirty="0">
                <a:solidFill>
                  <a:schemeClr val="tx1"/>
                </a:solidFill>
              </a:rPr>
              <a:t>Officina MPS + </a:t>
            </a:r>
            <a:r>
              <a:rPr lang="it-IT" sz="5200" dirty="0" err="1">
                <a:solidFill>
                  <a:schemeClr val="tx1"/>
                </a:solidFill>
              </a:rPr>
              <a:t>LIFEdata</a:t>
            </a:r>
            <a:r>
              <a:rPr lang="it-IT" sz="5200" dirty="0">
                <a:solidFill>
                  <a:schemeClr val="tx1"/>
                </a:solidFill>
              </a:rPr>
              <a:t> - ROADMAP</a:t>
            </a:r>
            <a:endParaRPr sz="5200" dirty="0">
              <a:solidFill>
                <a:schemeClr val="tx1"/>
              </a:solidFill>
            </a:endParaRPr>
          </a:p>
        </p:txBody>
      </p:sp>
      <p:sp>
        <p:nvSpPr>
          <p:cNvPr id="293" name="Fa funzionare siti e processi con Voce e Instant Messaging, come WhatsApp…"/>
          <p:cNvSpPr txBox="1"/>
          <p:nvPr/>
        </p:nvSpPr>
        <p:spPr>
          <a:xfrm>
            <a:off x="5684627" y="5033081"/>
            <a:ext cx="5378370" cy="22334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l" defTabSz="457200">
              <a:lnSpc>
                <a:spcPct val="120000"/>
              </a:lnSpc>
              <a:defRPr sz="3700">
                <a:solidFill>
                  <a:srgbClr val="FFFFFF"/>
                </a:solidFill>
                <a:latin typeface="Roboto"/>
                <a:ea typeface="Roboto"/>
                <a:cs typeface="Roboto"/>
                <a:sym typeface="Roboto"/>
              </a:defRPr>
            </a:pPr>
            <a:r>
              <a:rPr lang="it-IT" sz="8400" dirty="0">
                <a:solidFill>
                  <a:schemeClr val="tx1"/>
                </a:solidFill>
              </a:rPr>
              <a:t>1. </a:t>
            </a:r>
            <a:r>
              <a:rPr lang="it-IT" sz="4000" dirty="0">
                <a:solidFill>
                  <a:schemeClr val="tx1"/>
                </a:solidFill>
              </a:rPr>
              <a:t>MPS.IT </a:t>
            </a:r>
          </a:p>
          <a:p>
            <a:pPr algn="l" defTabSz="457200">
              <a:lnSpc>
                <a:spcPct val="120000"/>
              </a:lnSpc>
              <a:defRPr sz="3700">
                <a:solidFill>
                  <a:srgbClr val="FFFFFF"/>
                </a:solidFill>
                <a:latin typeface="Roboto"/>
                <a:ea typeface="Roboto"/>
                <a:cs typeface="Roboto"/>
                <a:sym typeface="Roboto"/>
              </a:defRPr>
            </a:pPr>
            <a:r>
              <a:rPr lang="it-IT" sz="4000" dirty="0" err="1">
                <a:solidFill>
                  <a:schemeClr val="tx1"/>
                </a:solidFill>
              </a:rPr>
              <a:t>One</a:t>
            </a:r>
            <a:r>
              <a:rPr lang="it-IT" sz="4000" dirty="0">
                <a:solidFill>
                  <a:schemeClr val="tx1"/>
                </a:solidFill>
              </a:rPr>
              <a:t>-Stop Experience</a:t>
            </a:r>
          </a:p>
        </p:txBody>
      </p:sp>
      <p:sp>
        <p:nvSpPr>
          <p:cNvPr id="2" name="Rectangle 1">
            <a:extLst>
              <a:ext uri="{FF2B5EF4-FFF2-40B4-BE49-F238E27FC236}">
                <a16:creationId xmlns:a16="http://schemas.microsoft.com/office/drawing/2014/main" id="{F1E71B4B-DF81-C94B-8D9F-EDF7977275B8}"/>
              </a:ext>
            </a:extLst>
          </p:cNvPr>
          <p:cNvSpPr/>
          <p:nvPr/>
        </p:nvSpPr>
        <p:spPr>
          <a:xfrm>
            <a:off x="20827217" y="503598"/>
            <a:ext cx="2811715" cy="98488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200" b="0" i="0" u="none" strike="noStrike" cap="none" spc="0" normalizeH="0" baseline="0" dirty="0">
              <a:ln>
                <a:noFill/>
              </a:ln>
              <a:solidFill>
                <a:schemeClr val="bg1"/>
              </a:solidFill>
              <a:effectLst/>
              <a:highlight>
                <a:srgbClr val="00FFFF"/>
              </a:highlight>
              <a:uFillTx/>
              <a:latin typeface="+mn-lt"/>
              <a:ea typeface="+mn-ea"/>
              <a:cs typeface="+mn-cs"/>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it-IT" sz="3200" b="0" i="0" u="none" strike="noStrike" cap="none" spc="0" normalizeH="0" baseline="0" dirty="0">
              <a:ln>
                <a:noFill/>
              </a:ln>
              <a:solidFill>
                <a:schemeClr val="bg1"/>
              </a:solidFill>
              <a:effectLst/>
              <a:highlight>
                <a:srgbClr val="00FFFF"/>
              </a:highlight>
              <a:uFillTx/>
              <a:latin typeface="+mn-lt"/>
              <a:ea typeface="+mn-ea"/>
              <a:cs typeface="+mn-cs"/>
              <a:sym typeface="Helvetica Neue Medium"/>
            </a:endParaRPr>
          </a:p>
        </p:txBody>
      </p:sp>
      <p:pic>
        <p:nvPicPr>
          <p:cNvPr id="295" name="monte-dei-paschi-di-siena.png" descr="monte-dei-paschi-di-siena.png"/>
          <p:cNvPicPr>
            <a:picLocks noChangeAspect="1"/>
          </p:cNvPicPr>
          <p:nvPr/>
        </p:nvPicPr>
        <p:blipFill>
          <a:blip r:embed="rId2"/>
          <a:stretch>
            <a:fillRect/>
          </a:stretch>
        </p:blipFill>
        <p:spPr>
          <a:xfrm>
            <a:off x="20966132" y="551539"/>
            <a:ext cx="2501901" cy="901701"/>
          </a:xfrm>
          <a:prstGeom prst="rect">
            <a:avLst/>
          </a:prstGeom>
          <a:ln w="12700">
            <a:miter lim="400000"/>
          </a:ln>
        </p:spPr>
      </p:pic>
      <p:sp>
        <p:nvSpPr>
          <p:cNvPr id="12" name="Fa funzionare siti e processi con Voce e Instant Messaging, come WhatsApp…">
            <a:extLst>
              <a:ext uri="{FF2B5EF4-FFF2-40B4-BE49-F238E27FC236}">
                <a16:creationId xmlns:a16="http://schemas.microsoft.com/office/drawing/2014/main" id="{9CDAF41D-91FC-C84F-9320-C7E257BC25FF}"/>
              </a:ext>
            </a:extLst>
          </p:cNvPr>
          <p:cNvSpPr txBox="1"/>
          <p:nvPr/>
        </p:nvSpPr>
        <p:spPr>
          <a:xfrm>
            <a:off x="1045029" y="2362444"/>
            <a:ext cx="1763485" cy="6310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l" defTabSz="457200">
              <a:lnSpc>
                <a:spcPct val="120000"/>
              </a:lnSpc>
              <a:defRPr sz="3700">
                <a:solidFill>
                  <a:srgbClr val="FFFFFF"/>
                </a:solidFill>
                <a:latin typeface="Roboto"/>
                <a:ea typeface="Roboto"/>
                <a:cs typeface="Roboto"/>
                <a:sym typeface="Roboto"/>
              </a:defRPr>
            </a:pPr>
            <a:r>
              <a:rPr lang="it-IT" b="0" dirty="0">
                <a:solidFill>
                  <a:schemeClr val="tx1"/>
                </a:solidFill>
              </a:rPr>
              <a:t>Maggio</a:t>
            </a:r>
          </a:p>
        </p:txBody>
      </p:sp>
      <p:sp>
        <p:nvSpPr>
          <p:cNvPr id="13" name="Fa funzionare siti e processi con Voce e Instant Messaging, come WhatsApp…">
            <a:extLst>
              <a:ext uri="{FF2B5EF4-FFF2-40B4-BE49-F238E27FC236}">
                <a16:creationId xmlns:a16="http://schemas.microsoft.com/office/drawing/2014/main" id="{9C282A63-430F-F24A-B1F4-69EC24D6EBD3}"/>
              </a:ext>
            </a:extLst>
          </p:cNvPr>
          <p:cNvSpPr txBox="1"/>
          <p:nvPr/>
        </p:nvSpPr>
        <p:spPr>
          <a:xfrm>
            <a:off x="7048007" y="2351802"/>
            <a:ext cx="1763485" cy="6310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l" defTabSz="457200">
              <a:lnSpc>
                <a:spcPct val="120000"/>
              </a:lnSpc>
              <a:defRPr sz="3700">
                <a:solidFill>
                  <a:srgbClr val="FFFFFF"/>
                </a:solidFill>
                <a:latin typeface="Roboto"/>
                <a:ea typeface="Roboto"/>
                <a:cs typeface="Roboto"/>
                <a:sym typeface="Roboto"/>
              </a:defRPr>
            </a:pPr>
            <a:r>
              <a:rPr lang="it-IT" b="0" dirty="0">
                <a:solidFill>
                  <a:schemeClr val="tx1"/>
                </a:solidFill>
              </a:rPr>
              <a:t>Luglio</a:t>
            </a:r>
          </a:p>
        </p:txBody>
      </p:sp>
      <p:pic>
        <p:nvPicPr>
          <p:cNvPr id="7" name="Picture 6">
            <a:extLst>
              <a:ext uri="{FF2B5EF4-FFF2-40B4-BE49-F238E27FC236}">
                <a16:creationId xmlns:a16="http://schemas.microsoft.com/office/drawing/2014/main" id="{498AE248-29B2-1C45-A2F8-535A9CCDA37A}"/>
              </a:ext>
            </a:extLst>
          </p:cNvPr>
          <p:cNvPicPr>
            <a:picLocks noChangeAspect="1"/>
          </p:cNvPicPr>
          <p:nvPr/>
        </p:nvPicPr>
        <p:blipFill>
          <a:blip r:embed="rId3"/>
          <a:stretch>
            <a:fillRect/>
          </a:stretch>
        </p:blipFill>
        <p:spPr>
          <a:xfrm>
            <a:off x="6234429" y="2982872"/>
            <a:ext cx="2880000" cy="2880000"/>
          </a:xfrm>
          <a:prstGeom prst="rect">
            <a:avLst/>
          </a:prstGeom>
        </p:spPr>
      </p:pic>
      <p:pic>
        <p:nvPicPr>
          <p:cNvPr id="8" name="Picture 7">
            <a:extLst>
              <a:ext uri="{FF2B5EF4-FFF2-40B4-BE49-F238E27FC236}">
                <a16:creationId xmlns:a16="http://schemas.microsoft.com/office/drawing/2014/main" id="{CA872A71-E907-7349-A6BE-31E223CA294E}"/>
              </a:ext>
            </a:extLst>
          </p:cNvPr>
          <p:cNvPicPr>
            <a:picLocks noChangeAspect="1"/>
          </p:cNvPicPr>
          <p:nvPr/>
        </p:nvPicPr>
        <p:blipFill>
          <a:blip r:embed="rId4"/>
          <a:stretch>
            <a:fillRect/>
          </a:stretch>
        </p:blipFill>
        <p:spPr>
          <a:xfrm>
            <a:off x="486771" y="3072369"/>
            <a:ext cx="2880000" cy="2880000"/>
          </a:xfrm>
          <a:prstGeom prst="rect">
            <a:avLst/>
          </a:prstGeom>
        </p:spPr>
      </p:pic>
      <p:pic>
        <p:nvPicPr>
          <p:cNvPr id="9" name="Picture 8">
            <a:extLst>
              <a:ext uri="{FF2B5EF4-FFF2-40B4-BE49-F238E27FC236}">
                <a16:creationId xmlns:a16="http://schemas.microsoft.com/office/drawing/2014/main" id="{AC0659C7-D808-D142-B89D-BD747F92989A}"/>
              </a:ext>
            </a:extLst>
          </p:cNvPr>
          <p:cNvPicPr>
            <a:picLocks noChangeAspect="1"/>
          </p:cNvPicPr>
          <p:nvPr/>
        </p:nvPicPr>
        <p:blipFill>
          <a:blip r:embed="rId5"/>
          <a:stretch>
            <a:fillRect/>
          </a:stretch>
        </p:blipFill>
        <p:spPr>
          <a:xfrm>
            <a:off x="12877148" y="4952052"/>
            <a:ext cx="2880000" cy="2880000"/>
          </a:xfrm>
          <a:prstGeom prst="rect">
            <a:avLst/>
          </a:prstGeom>
        </p:spPr>
      </p:pic>
      <p:pic>
        <p:nvPicPr>
          <p:cNvPr id="14" name="Picture 13">
            <a:extLst>
              <a:ext uri="{FF2B5EF4-FFF2-40B4-BE49-F238E27FC236}">
                <a16:creationId xmlns:a16="http://schemas.microsoft.com/office/drawing/2014/main" id="{51306D65-4395-B440-BE0C-9062CC5217EE}"/>
              </a:ext>
            </a:extLst>
          </p:cNvPr>
          <p:cNvPicPr>
            <a:picLocks noChangeAspect="1"/>
          </p:cNvPicPr>
          <p:nvPr/>
        </p:nvPicPr>
        <p:blipFill>
          <a:blip r:embed="rId6"/>
          <a:stretch>
            <a:fillRect/>
          </a:stretch>
        </p:blipFill>
        <p:spPr>
          <a:xfrm>
            <a:off x="19136848" y="7266513"/>
            <a:ext cx="2880000" cy="2880000"/>
          </a:xfrm>
          <a:prstGeom prst="rect">
            <a:avLst/>
          </a:prstGeom>
        </p:spPr>
      </p:pic>
      <p:sp>
        <p:nvSpPr>
          <p:cNvPr id="20" name="Fa funzionare siti e processi con Voce e Instant Messaging, come WhatsApp…">
            <a:extLst>
              <a:ext uri="{FF2B5EF4-FFF2-40B4-BE49-F238E27FC236}">
                <a16:creationId xmlns:a16="http://schemas.microsoft.com/office/drawing/2014/main" id="{2115BE2D-5674-1C4A-AB50-0A5F49B2F299}"/>
              </a:ext>
            </a:extLst>
          </p:cNvPr>
          <p:cNvSpPr txBox="1"/>
          <p:nvPr/>
        </p:nvSpPr>
        <p:spPr>
          <a:xfrm>
            <a:off x="13400354" y="2362444"/>
            <a:ext cx="2275113" cy="6310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l" defTabSz="457200">
              <a:lnSpc>
                <a:spcPct val="120000"/>
              </a:lnSpc>
              <a:defRPr sz="3700">
                <a:solidFill>
                  <a:srgbClr val="FFFFFF"/>
                </a:solidFill>
                <a:latin typeface="Roboto"/>
                <a:ea typeface="Roboto"/>
                <a:cs typeface="Roboto"/>
                <a:sym typeface="Roboto"/>
              </a:defRPr>
            </a:pPr>
            <a:r>
              <a:rPr lang="it-IT" b="0" dirty="0">
                <a:solidFill>
                  <a:schemeClr val="tx1"/>
                </a:solidFill>
              </a:rPr>
              <a:t>Dicembre</a:t>
            </a:r>
          </a:p>
        </p:txBody>
      </p:sp>
      <p:sp>
        <p:nvSpPr>
          <p:cNvPr id="21" name="Fa funzionare siti e processi con Voce e Instant Messaging, come WhatsApp…">
            <a:extLst>
              <a:ext uri="{FF2B5EF4-FFF2-40B4-BE49-F238E27FC236}">
                <a16:creationId xmlns:a16="http://schemas.microsoft.com/office/drawing/2014/main" id="{EC67220F-94A1-0A4F-9DE3-8030E866D130}"/>
              </a:ext>
            </a:extLst>
          </p:cNvPr>
          <p:cNvSpPr txBox="1"/>
          <p:nvPr/>
        </p:nvSpPr>
        <p:spPr>
          <a:xfrm>
            <a:off x="19689660" y="2362444"/>
            <a:ext cx="2275113" cy="6310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l" defTabSz="457200">
              <a:lnSpc>
                <a:spcPct val="120000"/>
              </a:lnSpc>
              <a:defRPr sz="3700">
                <a:solidFill>
                  <a:srgbClr val="FFFFFF"/>
                </a:solidFill>
                <a:latin typeface="Roboto"/>
                <a:ea typeface="Roboto"/>
                <a:cs typeface="Roboto"/>
                <a:sym typeface="Roboto"/>
              </a:defRPr>
            </a:pPr>
            <a:r>
              <a:rPr lang="it-IT" b="0" dirty="0">
                <a:solidFill>
                  <a:schemeClr val="tx1"/>
                </a:solidFill>
              </a:rPr>
              <a:t>Q1, 2021</a:t>
            </a:r>
          </a:p>
        </p:txBody>
      </p:sp>
      <p:sp>
        <p:nvSpPr>
          <p:cNvPr id="22" name="Fa funzionare siti e processi con Voce e Instant Messaging, come WhatsApp…">
            <a:extLst>
              <a:ext uri="{FF2B5EF4-FFF2-40B4-BE49-F238E27FC236}">
                <a16:creationId xmlns:a16="http://schemas.microsoft.com/office/drawing/2014/main" id="{EF787F9B-4888-D44E-8893-91FF56127CF7}"/>
              </a:ext>
            </a:extLst>
          </p:cNvPr>
          <p:cNvSpPr txBox="1"/>
          <p:nvPr/>
        </p:nvSpPr>
        <p:spPr>
          <a:xfrm>
            <a:off x="12491424" y="7266513"/>
            <a:ext cx="3651447" cy="22334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l" defTabSz="457200">
              <a:lnSpc>
                <a:spcPct val="120000"/>
              </a:lnSpc>
              <a:defRPr sz="3700">
                <a:solidFill>
                  <a:srgbClr val="FFFFFF"/>
                </a:solidFill>
                <a:latin typeface="Roboto"/>
                <a:ea typeface="Roboto"/>
                <a:cs typeface="Roboto"/>
                <a:sym typeface="Roboto"/>
              </a:defRPr>
            </a:pPr>
            <a:r>
              <a:rPr lang="it-IT" sz="8400" dirty="0">
                <a:solidFill>
                  <a:schemeClr val="tx1"/>
                </a:solidFill>
              </a:rPr>
              <a:t>2. </a:t>
            </a:r>
            <a:r>
              <a:rPr lang="it-IT" sz="4000" dirty="0">
                <a:solidFill>
                  <a:schemeClr val="tx1"/>
                </a:solidFill>
              </a:rPr>
              <a:t>WhatsApp </a:t>
            </a:r>
          </a:p>
          <a:p>
            <a:pPr algn="l" defTabSz="457200">
              <a:lnSpc>
                <a:spcPct val="120000"/>
              </a:lnSpc>
              <a:defRPr sz="3700">
                <a:solidFill>
                  <a:srgbClr val="FFFFFF"/>
                </a:solidFill>
                <a:latin typeface="Roboto"/>
                <a:ea typeface="Roboto"/>
                <a:cs typeface="Roboto"/>
                <a:sym typeface="Roboto"/>
              </a:defRPr>
            </a:pPr>
            <a:r>
              <a:rPr lang="it-IT" sz="4000" dirty="0">
                <a:solidFill>
                  <a:schemeClr val="tx1"/>
                </a:solidFill>
              </a:rPr>
              <a:t>Voice Banking</a:t>
            </a:r>
          </a:p>
        </p:txBody>
      </p:sp>
      <p:sp>
        <p:nvSpPr>
          <p:cNvPr id="23" name="Fa funzionare siti e processi con Voce e Instant Messaging, come WhatsApp…">
            <a:extLst>
              <a:ext uri="{FF2B5EF4-FFF2-40B4-BE49-F238E27FC236}">
                <a16:creationId xmlns:a16="http://schemas.microsoft.com/office/drawing/2014/main" id="{2A663E0B-B823-964C-AA35-6ACD7CF9AF00}"/>
              </a:ext>
            </a:extLst>
          </p:cNvPr>
          <p:cNvSpPr txBox="1"/>
          <p:nvPr/>
        </p:nvSpPr>
        <p:spPr>
          <a:xfrm>
            <a:off x="18000973" y="9616412"/>
            <a:ext cx="5151750" cy="22334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l" defTabSz="457200">
              <a:lnSpc>
                <a:spcPct val="120000"/>
              </a:lnSpc>
              <a:defRPr sz="3700">
                <a:solidFill>
                  <a:srgbClr val="FFFFFF"/>
                </a:solidFill>
                <a:latin typeface="Roboto"/>
                <a:ea typeface="Roboto"/>
                <a:cs typeface="Roboto"/>
                <a:sym typeface="Roboto"/>
              </a:defRPr>
            </a:pPr>
            <a:r>
              <a:rPr lang="it-IT" sz="8400" dirty="0">
                <a:solidFill>
                  <a:schemeClr val="tx1"/>
                </a:solidFill>
              </a:rPr>
              <a:t>3. </a:t>
            </a:r>
            <a:r>
              <a:rPr lang="it-IT" sz="4000" dirty="0" err="1">
                <a:solidFill>
                  <a:schemeClr val="tx1"/>
                </a:solidFill>
              </a:rPr>
              <a:t>Augmented</a:t>
            </a:r>
            <a:r>
              <a:rPr lang="it-IT" sz="4000" dirty="0">
                <a:solidFill>
                  <a:schemeClr val="tx1"/>
                </a:solidFill>
              </a:rPr>
              <a:t> </a:t>
            </a:r>
          </a:p>
          <a:p>
            <a:pPr algn="l" defTabSz="457200">
              <a:lnSpc>
                <a:spcPct val="120000"/>
              </a:lnSpc>
              <a:defRPr sz="3700">
                <a:solidFill>
                  <a:srgbClr val="FFFFFF"/>
                </a:solidFill>
                <a:latin typeface="Roboto"/>
                <a:ea typeface="Roboto"/>
                <a:cs typeface="Roboto"/>
                <a:sym typeface="Roboto"/>
              </a:defRPr>
            </a:pPr>
            <a:r>
              <a:rPr lang="it-IT" sz="4000" dirty="0">
                <a:solidFill>
                  <a:schemeClr val="tx1"/>
                </a:solidFill>
              </a:rPr>
              <a:t>Remote Collaboration</a:t>
            </a:r>
          </a:p>
        </p:txBody>
      </p:sp>
      <p:pic>
        <p:nvPicPr>
          <p:cNvPr id="16" name="Picture 15">
            <a:extLst>
              <a:ext uri="{FF2B5EF4-FFF2-40B4-BE49-F238E27FC236}">
                <a16:creationId xmlns:a16="http://schemas.microsoft.com/office/drawing/2014/main" id="{A20CBD5B-2F62-1E40-BB4C-3C18679FCEB6}"/>
              </a:ext>
            </a:extLst>
          </p:cNvPr>
          <p:cNvPicPr>
            <a:picLocks/>
          </p:cNvPicPr>
          <p:nvPr/>
        </p:nvPicPr>
        <p:blipFill>
          <a:blip r:embed="rId7"/>
          <a:stretch>
            <a:fillRect/>
          </a:stretch>
        </p:blipFill>
        <p:spPr>
          <a:xfrm flipV="1">
            <a:off x="2830285" y="4336332"/>
            <a:ext cx="3960000" cy="72001"/>
          </a:xfrm>
          <a:prstGeom prst="rect">
            <a:avLst/>
          </a:prstGeom>
        </p:spPr>
      </p:pic>
      <p:pic>
        <p:nvPicPr>
          <p:cNvPr id="25" name="Picture 24">
            <a:extLst>
              <a:ext uri="{FF2B5EF4-FFF2-40B4-BE49-F238E27FC236}">
                <a16:creationId xmlns:a16="http://schemas.microsoft.com/office/drawing/2014/main" id="{D5B56DCC-1600-0846-BC8F-5BEA42F5E91B}"/>
              </a:ext>
            </a:extLst>
          </p:cNvPr>
          <p:cNvPicPr>
            <a:picLocks/>
          </p:cNvPicPr>
          <p:nvPr/>
        </p:nvPicPr>
        <p:blipFill>
          <a:blip r:embed="rId7"/>
          <a:stretch>
            <a:fillRect/>
          </a:stretch>
        </p:blipFill>
        <p:spPr>
          <a:xfrm flipV="1">
            <a:off x="10601201" y="6312508"/>
            <a:ext cx="2880001" cy="93436"/>
          </a:xfrm>
          <a:prstGeom prst="rect">
            <a:avLst/>
          </a:prstGeom>
        </p:spPr>
      </p:pic>
      <p:pic>
        <p:nvPicPr>
          <p:cNvPr id="26" name="Picture 25">
            <a:extLst>
              <a:ext uri="{FF2B5EF4-FFF2-40B4-BE49-F238E27FC236}">
                <a16:creationId xmlns:a16="http://schemas.microsoft.com/office/drawing/2014/main" id="{20C3A6DA-97B5-8641-974E-052FEF1E15EA}"/>
              </a:ext>
            </a:extLst>
          </p:cNvPr>
          <p:cNvPicPr>
            <a:picLocks/>
          </p:cNvPicPr>
          <p:nvPr/>
        </p:nvPicPr>
        <p:blipFill>
          <a:blip r:embed="rId7"/>
          <a:stretch>
            <a:fillRect/>
          </a:stretch>
        </p:blipFill>
        <p:spPr>
          <a:xfrm flipV="1">
            <a:off x="16948574" y="8689886"/>
            <a:ext cx="2880001" cy="93436"/>
          </a:xfrm>
          <a:prstGeom prst="rect">
            <a:avLst/>
          </a:prstGeom>
        </p:spPr>
      </p:pic>
    </p:spTree>
    <p:extLst>
      <p:ext uri="{BB962C8B-B14F-4D97-AF65-F5344CB8AC3E}">
        <p14:creationId xmlns:p14="http://schemas.microsoft.com/office/powerpoint/2010/main" val="123101531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AI PER OMNI-CHANNEL USER EXPERIENCE"/>
          <p:cNvSpPr txBox="1"/>
          <p:nvPr/>
        </p:nvSpPr>
        <p:spPr>
          <a:xfrm>
            <a:off x="903912" y="673698"/>
            <a:ext cx="14771555" cy="5899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lnSpc>
                <a:spcPts val="4400"/>
              </a:lnSpc>
              <a:defRPr sz="3600">
                <a:solidFill>
                  <a:srgbClr val="FFFFFF"/>
                </a:solidFill>
                <a:latin typeface="Roboto"/>
                <a:ea typeface="Roboto"/>
                <a:cs typeface="Roboto"/>
                <a:sym typeface="Roboto"/>
              </a:defRPr>
            </a:lvl1pPr>
          </a:lstStyle>
          <a:p>
            <a:r>
              <a:rPr lang="it-IT" sz="5200" dirty="0">
                <a:solidFill>
                  <a:schemeClr val="tx1"/>
                </a:solidFill>
              </a:rPr>
              <a:t>Fase 1</a:t>
            </a:r>
            <a:endParaRPr sz="5200" dirty="0">
              <a:solidFill>
                <a:schemeClr val="tx1"/>
              </a:solidFill>
            </a:endParaRPr>
          </a:p>
        </p:txBody>
      </p:sp>
      <p:pic>
        <p:nvPicPr>
          <p:cNvPr id="294" name="Infographic voice.png" descr="Infographic voice.png"/>
          <p:cNvPicPr>
            <a:picLocks noChangeAspect="1"/>
          </p:cNvPicPr>
          <p:nvPr/>
        </p:nvPicPr>
        <p:blipFill>
          <a:blip r:embed="rId2"/>
          <a:stretch>
            <a:fillRect/>
          </a:stretch>
        </p:blipFill>
        <p:spPr>
          <a:xfrm>
            <a:off x="12192000" y="2891030"/>
            <a:ext cx="9530629" cy="7933940"/>
          </a:xfrm>
          <a:prstGeom prst="rect">
            <a:avLst/>
          </a:prstGeom>
          <a:ln w="12700">
            <a:miter lim="400000"/>
          </a:ln>
        </p:spPr>
      </p:pic>
      <p:pic>
        <p:nvPicPr>
          <p:cNvPr id="295" name="monte-dei-paschi-di-siena.png" descr="monte-dei-paschi-di-siena.png"/>
          <p:cNvPicPr>
            <a:picLocks noChangeAspect="1"/>
          </p:cNvPicPr>
          <p:nvPr/>
        </p:nvPicPr>
        <p:blipFill>
          <a:blip r:embed="rId3"/>
          <a:stretch>
            <a:fillRect/>
          </a:stretch>
        </p:blipFill>
        <p:spPr>
          <a:xfrm>
            <a:off x="20966132" y="551539"/>
            <a:ext cx="2501901" cy="901701"/>
          </a:xfrm>
          <a:prstGeom prst="rect">
            <a:avLst/>
          </a:prstGeom>
          <a:ln w="12700">
            <a:miter lim="400000"/>
          </a:ln>
        </p:spPr>
      </p:pic>
      <p:graphicFrame>
        <p:nvGraphicFramePr>
          <p:cNvPr id="2" name="Table 1">
            <a:extLst>
              <a:ext uri="{FF2B5EF4-FFF2-40B4-BE49-F238E27FC236}">
                <a16:creationId xmlns:a16="http://schemas.microsoft.com/office/drawing/2014/main" id="{11FF1704-1C93-6240-B7DA-0C527B3B660F}"/>
              </a:ext>
            </a:extLst>
          </p:cNvPr>
          <p:cNvGraphicFramePr>
            <a:graphicFrameLocks noGrp="1"/>
          </p:cNvGraphicFramePr>
          <p:nvPr>
            <p:extLst>
              <p:ext uri="{D42A27DB-BD31-4B8C-83A1-F6EECF244321}">
                <p14:modId xmlns:p14="http://schemas.microsoft.com/office/powerpoint/2010/main" val="3930826667"/>
              </p:ext>
            </p:extLst>
          </p:nvPr>
        </p:nvGraphicFramePr>
        <p:xfrm>
          <a:off x="903912" y="4328160"/>
          <a:ext cx="8544606" cy="5059680"/>
        </p:xfrm>
        <a:graphic>
          <a:graphicData uri="http://schemas.openxmlformats.org/drawingml/2006/table">
            <a:tbl>
              <a:tblPr firstRow="1" bandRow="1">
                <a:tableStyleId>{5940675A-B579-460E-94D1-54222C63F5DA}</a:tableStyleId>
              </a:tblPr>
              <a:tblGrid>
                <a:gridCol w="8544606">
                  <a:extLst>
                    <a:ext uri="{9D8B030D-6E8A-4147-A177-3AD203B41FA5}">
                      <a16:colId xmlns:a16="http://schemas.microsoft.com/office/drawing/2014/main" val="1765115196"/>
                    </a:ext>
                  </a:extLst>
                </a:gridCol>
              </a:tblGrid>
              <a:tr h="370840">
                <a:tc>
                  <a:txBody>
                    <a:bodyPr/>
                    <a:lstStyle/>
                    <a:p>
                      <a:r>
                        <a:rPr lang="it-IT" sz="4800" b="1" i="0" dirty="0">
                          <a:solidFill>
                            <a:schemeClr val="tx1"/>
                          </a:solidFill>
                          <a:latin typeface="Roboto" panose="02000000000000000000" pitchFamily="2" charset="0"/>
                          <a:ea typeface="Roboto" panose="02000000000000000000" pitchFamily="2" charset="0"/>
                        </a:rPr>
                        <a:t>MPS.IT </a:t>
                      </a:r>
                    </a:p>
                    <a:p>
                      <a:r>
                        <a:rPr lang="it-IT" sz="4800" b="1" i="0" dirty="0">
                          <a:solidFill>
                            <a:schemeClr val="tx1"/>
                          </a:solidFill>
                          <a:latin typeface="Roboto" panose="02000000000000000000" pitchFamily="2" charset="0"/>
                          <a:ea typeface="Roboto" panose="02000000000000000000" pitchFamily="2" charset="0"/>
                        </a:rPr>
                        <a:t>ONE-STOP EXPERIENCE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19239696"/>
                  </a:ext>
                </a:extLst>
              </a:tr>
              <a:tr h="370840">
                <a:tc>
                  <a:txBody>
                    <a:bodyPr/>
                    <a:lstStyle/>
                    <a:p>
                      <a:pPr algn="l"/>
                      <a:endParaRPr lang="it-IT" sz="3200" b="0" i="0" dirty="0">
                        <a:latin typeface="Roboto" panose="02000000000000000000" pitchFamily="2" charset="0"/>
                        <a:ea typeface="Roboto" panose="02000000000000000000" pitchFamily="2" charset="0"/>
                      </a:endParaRPr>
                    </a:p>
                    <a:p>
                      <a:pPr algn="l"/>
                      <a:r>
                        <a:rPr lang="it-IT" sz="3200" b="0" i="0" dirty="0">
                          <a:latin typeface="Roboto" panose="02000000000000000000" pitchFamily="2" charset="0"/>
                          <a:ea typeface="Roboto" panose="02000000000000000000" pitchFamily="2" charset="0"/>
                        </a:rPr>
                        <a:t>Trasformare il sito web MPS.IT in un </a:t>
                      </a:r>
                      <a:r>
                        <a:rPr lang="it-IT" sz="3200" b="1" i="0" dirty="0" err="1">
                          <a:latin typeface="Roboto" panose="02000000000000000000" pitchFamily="2" charset="0"/>
                          <a:ea typeface="Roboto" panose="02000000000000000000" pitchFamily="2" charset="0"/>
                        </a:rPr>
                        <a:t>digital</a:t>
                      </a:r>
                      <a:r>
                        <a:rPr lang="it-IT" sz="3200" b="1" i="0" dirty="0">
                          <a:latin typeface="Roboto" panose="02000000000000000000" pitchFamily="2" charset="0"/>
                          <a:ea typeface="Roboto" panose="02000000000000000000" pitchFamily="2" charset="0"/>
                        </a:rPr>
                        <a:t> information </a:t>
                      </a:r>
                      <a:r>
                        <a:rPr lang="it-IT" sz="3200" b="1" i="0" dirty="0" err="1">
                          <a:latin typeface="Roboto" panose="02000000000000000000" pitchFamily="2" charset="0"/>
                          <a:ea typeface="Roboto" panose="02000000000000000000" pitchFamily="2" charset="0"/>
                        </a:rPr>
                        <a:t>hub</a:t>
                      </a:r>
                      <a:r>
                        <a:rPr lang="it-IT" sz="3200" b="1" i="0" dirty="0">
                          <a:latin typeface="Roboto" panose="02000000000000000000" pitchFamily="2" charset="0"/>
                          <a:ea typeface="Roboto" panose="02000000000000000000" pitchFamily="2" charset="0"/>
                        </a:rPr>
                        <a:t> </a:t>
                      </a:r>
                      <a:r>
                        <a:rPr lang="it-IT" sz="3200" b="0" i="0" dirty="0">
                          <a:latin typeface="Roboto" panose="02000000000000000000" pitchFamily="2" charset="0"/>
                          <a:ea typeface="Roboto" panose="02000000000000000000" pitchFamily="2" charset="0"/>
                        </a:rPr>
                        <a:t>accessibile per gestire le relazioni online e offline con clienti, collaboratori e stakeholder via WhatsApp e </a:t>
                      </a:r>
                      <a:r>
                        <a:rPr lang="it-IT" sz="3200" b="0" i="0" dirty="0" err="1">
                          <a:latin typeface="Roboto" panose="02000000000000000000" pitchFamily="2" charset="0"/>
                          <a:ea typeface="Roboto" panose="02000000000000000000" pitchFamily="2" charset="0"/>
                        </a:rPr>
                        <a:t>Alexa</a:t>
                      </a:r>
                      <a:endParaRPr lang="it-IT" sz="3200" b="0" i="0" dirty="0">
                        <a:latin typeface="Roboto" panose="02000000000000000000" pitchFamily="2" charset="0"/>
                        <a:ea typeface="Roboto" panose="02000000000000000000" pitchFamily="2" charset="0"/>
                      </a:endParaRPr>
                    </a:p>
                    <a:p>
                      <a:pPr algn="l"/>
                      <a:endParaRPr lang="it-IT" sz="3200" b="0" i="0" dirty="0">
                        <a:latin typeface="Roboto" panose="02000000000000000000" pitchFamily="2" charset="0"/>
                        <a:ea typeface="Roboto" panose="020000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22605866"/>
                  </a:ext>
                </a:extLst>
              </a:tr>
            </a:tbl>
          </a:graphicData>
        </a:graphic>
      </p:graphicFrame>
    </p:spTree>
    <p:extLst>
      <p:ext uri="{BB962C8B-B14F-4D97-AF65-F5344CB8AC3E}">
        <p14:creationId xmlns:p14="http://schemas.microsoft.com/office/powerpoint/2010/main" val="393597775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Slide Number"/>
          <p:cNvSpPr txBox="1">
            <a:spLocks noGrp="1"/>
          </p:cNvSpPr>
          <p:nvPr>
            <p:ph type="sldNum" sz="quarter" idx="2"/>
          </p:nvPr>
        </p:nvSpPr>
        <p:spPr>
          <a:xfrm>
            <a:off x="23274337" y="12863512"/>
            <a:ext cx="183853" cy="177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fld id="{86CB4B4D-7CA3-9044-876B-883B54F8677D}" type="slidenum">
              <a:t>11</a:t>
            </a:fld>
            <a:endParaRPr/>
          </a:p>
        </p:txBody>
      </p:sp>
      <p:grpSp>
        <p:nvGrpSpPr>
          <p:cNvPr id="317" name="Group"/>
          <p:cNvGrpSpPr/>
          <p:nvPr/>
        </p:nvGrpSpPr>
        <p:grpSpPr>
          <a:xfrm>
            <a:off x="899316" y="551539"/>
            <a:ext cx="22568717" cy="12619502"/>
            <a:chOff x="0" y="0"/>
            <a:chExt cx="22568715" cy="12619501"/>
          </a:xfrm>
        </p:grpSpPr>
        <p:sp>
          <p:nvSpPr>
            <p:cNvPr id="310" name="© 2020 LIFEdata SRL All Rights Reserved."/>
            <p:cNvSpPr txBox="1"/>
            <p:nvPr/>
          </p:nvSpPr>
          <p:spPr>
            <a:xfrm>
              <a:off x="0" y="12338960"/>
              <a:ext cx="2923878" cy="2794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 2020 LIFEdata SRL All Rights Reserved.</a:t>
              </a:r>
            </a:p>
          </p:txBody>
        </p:sp>
        <p:sp>
          <p:nvSpPr>
            <p:cNvPr id="311" name="Made with"/>
            <p:cNvSpPr txBox="1"/>
            <p:nvPr/>
          </p:nvSpPr>
          <p:spPr>
            <a:xfrm>
              <a:off x="3141499" y="12337819"/>
              <a:ext cx="840412" cy="28168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Made with</a:t>
              </a:r>
            </a:p>
          </p:txBody>
        </p:sp>
        <p:sp>
          <p:nvSpPr>
            <p:cNvPr id="312" name="in"/>
            <p:cNvSpPr txBox="1"/>
            <p:nvPr/>
          </p:nvSpPr>
          <p:spPr>
            <a:xfrm>
              <a:off x="4294782" y="12337819"/>
              <a:ext cx="291332" cy="28168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in</a:t>
              </a:r>
            </a:p>
          </p:txBody>
        </p:sp>
        <p:pic>
          <p:nvPicPr>
            <p:cNvPr id="313" name="Image" descr="Image"/>
            <p:cNvPicPr>
              <a:picLocks noChangeAspect="1"/>
            </p:cNvPicPr>
            <p:nvPr/>
          </p:nvPicPr>
          <p:blipFill>
            <a:blip r:embed="rId2"/>
            <a:stretch>
              <a:fillRect/>
            </a:stretch>
          </p:blipFill>
          <p:spPr>
            <a:xfrm>
              <a:off x="4021019" y="12348297"/>
              <a:ext cx="260727" cy="260728"/>
            </a:xfrm>
            <a:prstGeom prst="rect">
              <a:avLst/>
            </a:prstGeom>
            <a:ln w="12700" cap="flat">
              <a:noFill/>
              <a:miter lim="400000"/>
            </a:ln>
            <a:effectLst/>
          </p:spPr>
        </p:pic>
        <p:sp>
          <p:nvSpPr>
            <p:cNvPr id="314" name="|"/>
            <p:cNvSpPr txBox="1"/>
            <p:nvPr/>
          </p:nvSpPr>
          <p:spPr>
            <a:xfrm>
              <a:off x="2983247" y="12337819"/>
              <a:ext cx="175994" cy="28168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defRPr sz="1200" b="0">
                  <a:latin typeface="Arial"/>
                  <a:ea typeface="Arial"/>
                  <a:cs typeface="Arial"/>
                  <a:sym typeface="Arial"/>
                </a:defRPr>
              </a:lvl1pPr>
            </a:lstStyle>
            <a:p>
              <a:pPr defTabSz="914400"/>
              <a:r>
                <a:t>|</a:t>
              </a:r>
            </a:p>
          </p:txBody>
        </p:sp>
        <p:pic>
          <p:nvPicPr>
            <p:cNvPr id="315" name="flag-it.png" descr="flag-it.png"/>
            <p:cNvPicPr>
              <a:picLocks noChangeAspect="1"/>
            </p:cNvPicPr>
            <p:nvPr/>
          </p:nvPicPr>
          <p:blipFill>
            <a:blip r:embed="rId3"/>
            <a:stretch>
              <a:fillRect/>
            </a:stretch>
          </p:blipFill>
          <p:spPr>
            <a:xfrm>
              <a:off x="4577855" y="12365465"/>
              <a:ext cx="336955" cy="226392"/>
            </a:xfrm>
            <a:prstGeom prst="rect">
              <a:avLst/>
            </a:prstGeom>
            <a:ln w="12700" cap="flat">
              <a:noFill/>
              <a:miter lim="400000"/>
            </a:ln>
            <a:effectLst/>
          </p:spPr>
        </p:pic>
        <p:pic>
          <p:nvPicPr>
            <p:cNvPr id="316" name="monte-dei-paschi-di-siena.png" descr="monte-dei-paschi-di-siena.png"/>
            <p:cNvPicPr>
              <a:picLocks noChangeAspect="1"/>
            </p:cNvPicPr>
            <p:nvPr/>
          </p:nvPicPr>
          <p:blipFill>
            <a:blip r:embed="rId4"/>
            <a:stretch>
              <a:fillRect/>
            </a:stretch>
          </p:blipFill>
          <p:spPr>
            <a:xfrm>
              <a:off x="20066815" y="0"/>
              <a:ext cx="2501901" cy="901700"/>
            </a:xfrm>
            <a:prstGeom prst="rect">
              <a:avLst/>
            </a:prstGeom>
            <a:ln w="12700" cap="flat">
              <a:noFill/>
              <a:miter lim="400000"/>
            </a:ln>
            <a:effectLst/>
          </p:spPr>
        </p:pic>
      </p:grpSp>
      <p:pic>
        <p:nvPicPr>
          <p:cNvPr id="18" name="Picture 17">
            <a:extLst>
              <a:ext uri="{FF2B5EF4-FFF2-40B4-BE49-F238E27FC236}">
                <a16:creationId xmlns:a16="http://schemas.microsoft.com/office/drawing/2014/main" id="{0224DABC-303F-9046-B10E-ABA26A7D61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05970"/>
            <a:ext cx="24384000" cy="15240000"/>
          </a:xfrm>
          <a:prstGeom prst="rect">
            <a:avLst/>
          </a:prstGeom>
        </p:spPr>
      </p:pic>
    </p:spTree>
    <p:extLst>
      <p:ext uri="{BB962C8B-B14F-4D97-AF65-F5344CB8AC3E}">
        <p14:creationId xmlns:p14="http://schemas.microsoft.com/office/powerpoint/2010/main" val="66946118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12</a:t>
            </a:fld>
            <a:endParaRPr/>
          </a:p>
        </p:txBody>
      </p:sp>
      <p:grpSp>
        <p:nvGrpSpPr>
          <p:cNvPr id="332" name="Group"/>
          <p:cNvGrpSpPr/>
          <p:nvPr/>
        </p:nvGrpSpPr>
        <p:grpSpPr>
          <a:xfrm>
            <a:off x="899316" y="551539"/>
            <a:ext cx="22568717" cy="12619502"/>
            <a:chOff x="0" y="0"/>
            <a:chExt cx="22568715" cy="12619501"/>
          </a:xfrm>
        </p:grpSpPr>
        <p:sp>
          <p:nvSpPr>
            <p:cNvPr id="325" name="© 2020 LIFEdata SRL All Rights Reserved."/>
            <p:cNvSpPr txBox="1"/>
            <p:nvPr/>
          </p:nvSpPr>
          <p:spPr>
            <a:xfrm>
              <a:off x="0" y="12338960"/>
              <a:ext cx="2923878" cy="279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 2020 LIFEdata SRL All Rights Reserved.</a:t>
              </a:r>
            </a:p>
          </p:txBody>
        </p:sp>
        <p:sp>
          <p:nvSpPr>
            <p:cNvPr id="326" name="Made with"/>
            <p:cNvSpPr txBox="1"/>
            <p:nvPr/>
          </p:nvSpPr>
          <p:spPr>
            <a:xfrm>
              <a:off x="3141499" y="12337819"/>
              <a:ext cx="84041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Made with</a:t>
              </a:r>
            </a:p>
          </p:txBody>
        </p:sp>
        <p:sp>
          <p:nvSpPr>
            <p:cNvPr id="327" name="in"/>
            <p:cNvSpPr txBox="1"/>
            <p:nvPr/>
          </p:nvSpPr>
          <p:spPr>
            <a:xfrm>
              <a:off x="4294782" y="12337819"/>
              <a:ext cx="29133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in</a:t>
              </a:r>
            </a:p>
          </p:txBody>
        </p:sp>
        <p:pic>
          <p:nvPicPr>
            <p:cNvPr id="328" name="Image" descr="Image"/>
            <p:cNvPicPr>
              <a:picLocks noChangeAspect="1"/>
            </p:cNvPicPr>
            <p:nvPr/>
          </p:nvPicPr>
          <p:blipFill>
            <a:blip r:embed="rId2"/>
            <a:stretch>
              <a:fillRect/>
            </a:stretch>
          </p:blipFill>
          <p:spPr>
            <a:xfrm>
              <a:off x="4021019" y="12348297"/>
              <a:ext cx="260727" cy="260728"/>
            </a:xfrm>
            <a:prstGeom prst="rect">
              <a:avLst/>
            </a:prstGeom>
            <a:ln w="12700" cap="flat">
              <a:noFill/>
              <a:miter lim="400000"/>
            </a:ln>
            <a:effectLst/>
          </p:spPr>
        </p:pic>
        <p:sp>
          <p:nvSpPr>
            <p:cNvPr id="329" name="|"/>
            <p:cNvSpPr txBox="1"/>
            <p:nvPr/>
          </p:nvSpPr>
          <p:spPr>
            <a:xfrm>
              <a:off x="2983247" y="12337819"/>
              <a:ext cx="175994"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Arial"/>
                  <a:ea typeface="Arial"/>
                  <a:cs typeface="Arial"/>
                  <a:sym typeface="Arial"/>
                </a:defRPr>
              </a:lvl1pPr>
            </a:lstStyle>
            <a:p>
              <a:pPr defTabSz="914400"/>
              <a:r>
                <a:t>|</a:t>
              </a:r>
            </a:p>
          </p:txBody>
        </p:sp>
        <p:pic>
          <p:nvPicPr>
            <p:cNvPr id="330" name="flag-it.png" descr="flag-it.png"/>
            <p:cNvPicPr>
              <a:picLocks noChangeAspect="1"/>
            </p:cNvPicPr>
            <p:nvPr/>
          </p:nvPicPr>
          <p:blipFill>
            <a:blip r:embed="rId3"/>
            <a:stretch>
              <a:fillRect/>
            </a:stretch>
          </p:blipFill>
          <p:spPr>
            <a:xfrm>
              <a:off x="4577855" y="12365465"/>
              <a:ext cx="336955" cy="226392"/>
            </a:xfrm>
            <a:prstGeom prst="rect">
              <a:avLst/>
            </a:prstGeom>
            <a:ln w="12700" cap="flat">
              <a:noFill/>
              <a:miter lim="400000"/>
            </a:ln>
            <a:effectLst/>
          </p:spPr>
        </p:pic>
        <p:pic>
          <p:nvPicPr>
            <p:cNvPr id="331" name="monte-dei-paschi-di-siena.png" descr="monte-dei-paschi-di-siena.png"/>
            <p:cNvPicPr>
              <a:picLocks noChangeAspect="1"/>
            </p:cNvPicPr>
            <p:nvPr/>
          </p:nvPicPr>
          <p:blipFill>
            <a:blip r:embed="rId4"/>
            <a:stretch>
              <a:fillRect/>
            </a:stretch>
          </p:blipFill>
          <p:spPr>
            <a:xfrm>
              <a:off x="20066815" y="0"/>
              <a:ext cx="2501901" cy="901700"/>
            </a:xfrm>
            <a:prstGeom prst="rect">
              <a:avLst/>
            </a:prstGeom>
            <a:ln w="12700" cap="flat">
              <a:noFill/>
              <a:miter lim="400000"/>
            </a:ln>
            <a:effectLst/>
          </p:spPr>
        </p:pic>
      </p:grpSp>
      <p:pic>
        <p:nvPicPr>
          <p:cNvPr id="14" name="Picture 13">
            <a:extLst>
              <a:ext uri="{FF2B5EF4-FFF2-40B4-BE49-F238E27FC236}">
                <a16:creationId xmlns:a16="http://schemas.microsoft.com/office/drawing/2014/main" id="{8537964C-6060-8248-9156-7A101996B7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82" y="-688041"/>
            <a:ext cx="24384000" cy="15240000"/>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AI PER OMNI-CHANNEL USER EXPERIENCE"/>
          <p:cNvSpPr txBox="1"/>
          <p:nvPr/>
        </p:nvSpPr>
        <p:spPr>
          <a:xfrm>
            <a:off x="903912" y="673698"/>
            <a:ext cx="14771555" cy="5899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lnSpc>
                <a:spcPts val="4400"/>
              </a:lnSpc>
              <a:defRPr sz="3600">
                <a:solidFill>
                  <a:srgbClr val="FFFFFF"/>
                </a:solidFill>
                <a:latin typeface="Roboto"/>
                <a:ea typeface="Roboto"/>
                <a:cs typeface="Roboto"/>
                <a:sym typeface="Roboto"/>
              </a:defRPr>
            </a:lvl1pPr>
          </a:lstStyle>
          <a:p>
            <a:r>
              <a:rPr lang="it-IT" sz="5200" dirty="0">
                <a:solidFill>
                  <a:schemeClr val="tx1"/>
                </a:solidFill>
              </a:rPr>
              <a:t>Fase 2</a:t>
            </a:r>
            <a:endParaRPr sz="5200" dirty="0">
              <a:solidFill>
                <a:schemeClr val="tx1"/>
              </a:solidFill>
            </a:endParaRPr>
          </a:p>
        </p:txBody>
      </p:sp>
      <p:pic>
        <p:nvPicPr>
          <p:cNvPr id="295" name="monte-dei-paschi-di-siena.png" descr="monte-dei-paschi-di-siena.png"/>
          <p:cNvPicPr>
            <a:picLocks noChangeAspect="1"/>
          </p:cNvPicPr>
          <p:nvPr/>
        </p:nvPicPr>
        <p:blipFill>
          <a:blip r:embed="rId2"/>
          <a:stretch>
            <a:fillRect/>
          </a:stretch>
        </p:blipFill>
        <p:spPr>
          <a:xfrm>
            <a:off x="20966132" y="551539"/>
            <a:ext cx="2501901" cy="901701"/>
          </a:xfrm>
          <a:prstGeom prst="rect">
            <a:avLst/>
          </a:prstGeom>
          <a:ln w="12700">
            <a:miter lim="400000"/>
          </a:ln>
        </p:spPr>
      </p:pic>
      <p:graphicFrame>
        <p:nvGraphicFramePr>
          <p:cNvPr id="2" name="Table 1">
            <a:extLst>
              <a:ext uri="{FF2B5EF4-FFF2-40B4-BE49-F238E27FC236}">
                <a16:creationId xmlns:a16="http://schemas.microsoft.com/office/drawing/2014/main" id="{11FF1704-1C93-6240-B7DA-0C527B3B660F}"/>
              </a:ext>
            </a:extLst>
          </p:cNvPr>
          <p:cNvGraphicFramePr>
            <a:graphicFrameLocks noGrp="1"/>
          </p:cNvGraphicFramePr>
          <p:nvPr>
            <p:extLst>
              <p:ext uri="{D42A27DB-BD31-4B8C-83A1-F6EECF244321}">
                <p14:modId xmlns:p14="http://schemas.microsoft.com/office/powerpoint/2010/main" val="4052680693"/>
              </p:ext>
            </p:extLst>
          </p:nvPr>
        </p:nvGraphicFramePr>
        <p:xfrm>
          <a:off x="903912" y="4328160"/>
          <a:ext cx="8544606" cy="5059680"/>
        </p:xfrm>
        <a:graphic>
          <a:graphicData uri="http://schemas.openxmlformats.org/drawingml/2006/table">
            <a:tbl>
              <a:tblPr firstRow="1" bandRow="1">
                <a:tableStyleId>{5940675A-B579-460E-94D1-54222C63F5DA}</a:tableStyleId>
              </a:tblPr>
              <a:tblGrid>
                <a:gridCol w="8544606">
                  <a:extLst>
                    <a:ext uri="{9D8B030D-6E8A-4147-A177-3AD203B41FA5}">
                      <a16:colId xmlns:a16="http://schemas.microsoft.com/office/drawing/2014/main" val="1765115196"/>
                    </a:ext>
                  </a:extLst>
                </a:gridCol>
              </a:tblGrid>
              <a:tr h="370840">
                <a:tc>
                  <a:txBody>
                    <a:bodyPr/>
                    <a:lstStyle/>
                    <a:p>
                      <a:r>
                        <a:rPr lang="it-IT" sz="4800" b="1" i="0" dirty="0">
                          <a:solidFill>
                            <a:schemeClr val="tx1"/>
                          </a:solidFill>
                          <a:latin typeface="Roboto" panose="02000000000000000000" pitchFamily="2" charset="0"/>
                          <a:ea typeface="Roboto" panose="02000000000000000000" pitchFamily="2" charset="0"/>
                        </a:rPr>
                        <a:t>WHATSAPP E VOICE BANKING OMNICHANNEL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19239696"/>
                  </a:ext>
                </a:extLst>
              </a:tr>
              <a:tr h="370840">
                <a:tc>
                  <a:txBody>
                    <a:bodyPr/>
                    <a:lstStyle/>
                    <a:p>
                      <a:pPr algn="l"/>
                      <a:endParaRPr lang="it-IT" sz="3200" b="0" i="0" dirty="0">
                        <a:latin typeface="Roboto" panose="02000000000000000000" pitchFamily="2" charset="0"/>
                        <a:ea typeface="Roboto" panose="02000000000000000000" pitchFamily="2" charset="0"/>
                      </a:endParaRPr>
                    </a:p>
                    <a:p>
                      <a:pPr algn="l"/>
                      <a:r>
                        <a:rPr lang="it-IT" sz="3200" b="0" i="0" dirty="0">
                          <a:latin typeface="Roboto" panose="02000000000000000000" pitchFamily="2" charset="0"/>
                          <a:ea typeface="Roboto" panose="02000000000000000000" pitchFamily="2" charset="0"/>
                        </a:rPr>
                        <a:t>Evoluzione </a:t>
                      </a:r>
                      <a:r>
                        <a:rPr lang="it-IT" sz="3200" b="1" i="0" dirty="0" err="1">
                          <a:latin typeface="Roboto" panose="02000000000000000000" pitchFamily="2" charset="0"/>
                          <a:ea typeface="Roboto" panose="02000000000000000000" pitchFamily="2" charset="0"/>
                        </a:rPr>
                        <a:t>customer-centric</a:t>
                      </a:r>
                      <a:r>
                        <a:rPr lang="it-IT" sz="3200" b="0" i="0" dirty="0">
                          <a:latin typeface="Roboto" panose="02000000000000000000" pitchFamily="2" charset="0"/>
                          <a:ea typeface="Roboto" panose="02000000000000000000" pitchFamily="2" charset="0"/>
                        </a:rPr>
                        <a:t> con consultazione saldi conto e dettaglio operazioni via WhatsApp, </a:t>
                      </a:r>
                      <a:r>
                        <a:rPr lang="it-IT" sz="3200" b="0" i="0" dirty="0" err="1">
                          <a:latin typeface="Roboto" panose="02000000000000000000" pitchFamily="2" charset="0"/>
                          <a:ea typeface="Roboto" panose="02000000000000000000" pitchFamily="2" charset="0"/>
                        </a:rPr>
                        <a:t>Alexa</a:t>
                      </a:r>
                      <a:r>
                        <a:rPr lang="it-IT" sz="3200" b="0" i="0" dirty="0">
                          <a:latin typeface="Roboto" panose="02000000000000000000" pitchFamily="2" charset="0"/>
                          <a:ea typeface="Roboto" panose="02000000000000000000" pitchFamily="2" charset="0"/>
                        </a:rPr>
                        <a:t> e Voice Web, sfruttando le open banking API. Attività informativa e gestione carte </a:t>
                      </a:r>
                      <a:r>
                        <a:rPr lang="it-IT" sz="3200" b="0" i="0" dirty="0" err="1">
                          <a:latin typeface="Roboto" panose="02000000000000000000" pitchFamily="2" charset="0"/>
                          <a:ea typeface="Roboto" panose="02000000000000000000" pitchFamily="2" charset="0"/>
                        </a:rPr>
                        <a:t>Omnichannel</a:t>
                      </a:r>
                      <a:r>
                        <a:rPr lang="it-IT" sz="3200" b="0" i="0" dirty="0">
                          <a:latin typeface="Roboto" panose="02000000000000000000" pitchFamily="2" charset="0"/>
                          <a:ea typeface="Roboto" panose="02000000000000000000" pitchFamily="2" charset="0"/>
                        </a:rPr>
                        <a:t>.</a:t>
                      </a:r>
                    </a:p>
                    <a:p>
                      <a:pPr algn="l"/>
                      <a:endParaRPr lang="it-IT" sz="3200" b="0" i="0" dirty="0">
                        <a:latin typeface="Roboto" panose="02000000000000000000" pitchFamily="2" charset="0"/>
                        <a:ea typeface="Roboto" panose="020000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22605866"/>
                  </a:ext>
                </a:extLst>
              </a:tr>
            </a:tbl>
          </a:graphicData>
        </a:graphic>
      </p:graphicFrame>
      <p:pic>
        <p:nvPicPr>
          <p:cNvPr id="4" name="Picture 3" descr="A close up of a device&#10;&#10;Description automatically generated">
            <a:extLst>
              <a:ext uri="{FF2B5EF4-FFF2-40B4-BE49-F238E27FC236}">
                <a16:creationId xmlns:a16="http://schemas.microsoft.com/office/drawing/2014/main" id="{79B2ABDE-D083-964C-AD45-4A1C4FEEE8A5}"/>
              </a:ext>
            </a:extLst>
          </p:cNvPr>
          <p:cNvPicPr>
            <a:picLocks noChangeAspect="1"/>
          </p:cNvPicPr>
          <p:nvPr/>
        </p:nvPicPr>
        <p:blipFill rotWithShape="1">
          <a:blip r:embed="rId3">
            <a:extLst>
              <a:ext uri="{28A0092B-C50C-407E-A947-70E740481C1C}">
                <a14:useLocalDpi xmlns:a14="http://schemas.microsoft.com/office/drawing/2010/main" val="0"/>
              </a:ext>
            </a:extLst>
          </a:blip>
          <a:srcRect l="60649" t="12597"/>
          <a:stretch/>
        </p:blipFill>
        <p:spPr>
          <a:xfrm>
            <a:off x="13419025" y="2278450"/>
            <a:ext cx="8025831" cy="9159100"/>
          </a:xfrm>
          <a:prstGeom prst="rect">
            <a:avLst/>
          </a:prstGeom>
        </p:spPr>
      </p:pic>
    </p:spTree>
    <p:extLst>
      <p:ext uri="{BB962C8B-B14F-4D97-AF65-F5344CB8AC3E}">
        <p14:creationId xmlns:p14="http://schemas.microsoft.com/office/powerpoint/2010/main" val="163024308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fld id="{86CB4B4D-7CA3-9044-876B-883B54F8677D}" type="slidenum">
              <a:t>14</a:t>
            </a:fld>
            <a:endParaRPr/>
          </a:p>
        </p:txBody>
      </p:sp>
      <p:grpSp>
        <p:nvGrpSpPr>
          <p:cNvPr id="347" name="Group"/>
          <p:cNvGrpSpPr/>
          <p:nvPr/>
        </p:nvGrpSpPr>
        <p:grpSpPr>
          <a:xfrm>
            <a:off x="899316" y="551539"/>
            <a:ext cx="22568717" cy="12619502"/>
            <a:chOff x="0" y="0"/>
            <a:chExt cx="22568715" cy="12619501"/>
          </a:xfrm>
        </p:grpSpPr>
        <p:sp>
          <p:nvSpPr>
            <p:cNvPr id="340" name="© 2020 LIFEdata SRL All Rights Reserved."/>
            <p:cNvSpPr txBox="1"/>
            <p:nvPr/>
          </p:nvSpPr>
          <p:spPr>
            <a:xfrm>
              <a:off x="0" y="12338960"/>
              <a:ext cx="2923878" cy="279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 2020 LIFEdata SRL All Rights Reserved.</a:t>
              </a:r>
            </a:p>
          </p:txBody>
        </p:sp>
        <p:sp>
          <p:nvSpPr>
            <p:cNvPr id="341" name="Made with"/>
            <p:cNvSpPr txBox="1"/>
            <p:nvPr/>
          </p:nvSpPr>
          <p:spPr>
            <a:xfrm>
              <a:off x="3141499" y="12337819"/>
              <a:ext cx="84041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Made with</a:t>
              </a:r>
            </a:p>
          </p:txBody>
        </p:sp>
        <p:sp>
          <p:nvSpPr>
            <p:cNvPr id="342" name="in"/>
            <p:cNvSpPr txBox="1"/>
            <p:nvPr/>
          </p:nvSpPr>
          <p:spPr>
            <a:xfrm>
              <a:off x="4294782" y="12337819"/>
              <a:ext cx="29133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in</a:t>
              </a:r>
            </a:p>
          </p:txBody>
        </p:sp>
        <p:pic>
          <p:nvPicPr>
            <p:cNvPr id="343" name="Image" descr="Image"/>
            <p:cNvPicPr>
              <a:picLocks noChangeAspect="1"/>
            </p:cNvPicPr>
            <p:nvPr/>
          </p:nvPicPr>
          <p:blipFill>
            <a:blip r:embed="rId2"/>
            <a:stretch>
              <a:fillRect/>
            </a:stretch>
          </p:blipFill>
          <p:spPr>
            <a:xfrm>
              <a:off x="4021019" y="12348297"/>
              <a:ext cx="260727" cy="260728"/>
            </a:xfrm>
            <a:prstGeom prst="rect">
              <a:avLst/>
            </a:prstGeom>
            <a:ln w="12700" cap="flat">
              <a:noFill/>
              <a:miter lim="400000"/>
            </a:ln>
            <a:effectLst/>
          </p:spPr>
        </p:pic>
        <p:sp>
          <p:nvSpPr>
            <p:cNvPr id="344" name="|"/>
            <p:cNvSpPr txBox="1"/>
            <p:nvPr/>
          </p:nvSpPr>
          <p:spPr>
            <a:xfrm>
              <a:off x="2983247" y="12337819"/>
              <a:ext cx="175994"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Arial"/>
                  <a:ea typeface="Arial"/>
                  <a:cs typeface="Arial"/>
                  <a:sym typeface="Arial"/>
                </a:defRPr>
              </a:lvl1pPr>
            </a:lstStyle>
            <a:p>
              <a:pPr defTabSz="914400"/>
              <a:r>
                <a:t>|</a:t>
              </a:r>
            </a:p>
          </p:txBody>
        </p:sp>
        <p:pic>
          <p:nvPicPr>
            <p:cNvPr id="345" name="flag-it.png" descr="flag-it.png"/>
            <p:cNvPicPr>
              <a:picLocks noChangeAspect="1"/>
            </p:cNvPicPr>
            <p:nvPr/>
          </p:nvPicPr>
          <p:blipFill>
            <a:blip r:embed="rId3"/>
            <a:stretch>
              <a:fillRect/>
            </a:stretch>
          </p:blipFill>
          <p:spPr>
            <a:xfrm>
              <a:off x="4577855" y="12365465"/>
              <a:ext cx="336955" cy="226392"/>
            </a:xfrm>
            <a:prstGeom prst="rect">
              <a:avLst/>
            </a:prstGeom>
            <a:ln w="12700" cap="flat">
              <a:noFill/>
              <a:miter lim="400000"/>
            </a:ln>
            <a:effectLst/>
          </p:spPr>
        </p:pic>
        <p:pic>
          <p:nvPicPr>
            <p:cNvPr id="346" name="monte-dei-paschi-di-siena.png" descr="monte-dei-paschi-di-siena.png"/>
            <p:cNvPicPr>
              <a:picLocks noChangeAspect="1"/>
            </p:cNvPicPr>
            <p:nvPr/>
          </p:nvPicPr>
          <p:blipFill>
            <a:blip r:embed="rId4"/>
            <a:stretch>
              <a:fillRect/>
            </a:stretch>
          </p:blipFill>
          <p:spPr>
            <a:xfrm>
              <a:off x="20066815" y="0"/>
              <a:ext cx="2501901" cy="901700"/>
            </a:xfrm>
            <a:prstGeom prst="rect">
              <a:avLst/>
            </a:prstGeom>
            <a:ln w="12700" cap="flat">
              <a:noFill/>
              <a:miter lim="400000"/>
            </a:ln>
            <a:effectLst/>
          </p:spPr>
        </p:pic>
      </p:grpSp>
      <p:sp>
        <p:nvSpPr>
          <p:cNvPr id="348" name="WhatsApp Banking"/>
          <p:cNvSpPr txBox="1"/>
          <p:nvPr/>
        </p:nvSpPr>
        <p:spPr>
          <a:xfrm>
            <a:off x="903912" y="515631"/>
            <a:ext cx="15296653" cy="774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lnSpc>
                <a:spcPts val="6300"/>
              </a:lnSpc>
              <a:defRPr sz="5200">
                <a:latin typeface="Roboto"/>
                <a:ea typeface="Roboto"/>
                <a:cs typeface="Roboto"/>
                <a:sym typeface="Roboto"/>
              </a:defRPr>
            </a:lvl1pPr>
          </a:lstStyle>
          <a:p>
            <a:r>
              <a:rPr dirty="0"/>
              <a:t>WhatsApp Banking</a:t>
            </a:r>
          </a:p>
        </p:txBody>
      </p:sp>
      <p:pic>
        <p:nvPicPr>
          <p:cNvPr id="14" name="Picture 13" descr="A screenshot of a cell phone&#10;&#10;Description automatically generated">
            <a:extLst>
              <a:ext uri="{FF2B5EF4-FFF2-40B4-BE49-F238E27FC236}">
                <a16:creationId xmlns:a16="http://schemas.microsoft.com/office/drawing/2014/main" id="{51E77301-D1DF-FA4C-8B37-5B486C6E51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23900"/>
            <a:ext cx="24384000" cy="15240000"/>
          </a:xfrm>
          <a:prstGeom prst="rect">
            <a:avLst/>
          </a:prstGeom>
        </p:spPr>
      </p:pic>
    </p:spTree>
    <p:extLst>
      <p:ext uri="{BB962C8B-B14F-4D97-AF65-F5344CB8AC3E}">
        <p14:creationId xmlns:p14="http://schemas.microsoft.com/office/powerpoint/2010/main" val="304473558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Rectangle"/>
          <p:cNvSpPr/>
          <p:nvPr/>
        </p:nvSpPr>
        <p:spPr>
          <a:xfrm>
            <a:off x="-17253" y="-44302"/>
            <a:ext cx="24688800" cy="13804603"/>
          </a:xfrm>
          <a:prstGeom prst="rect">
            <a:avLst/>
          </a:prstGeom>
          <a:solidFill>
            <a:srgbClr val="0A1E4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p>
        </p:txBody>
      </p:sp>
      <p:sp>
        <p:nvSpPr>
          <p:cNvPr id="292" name="AI PER OMNI-CHANNEL USER EXPERIENCE"/>
          <p:cNvSpPr txBox="1"/>
          <p:nvPr/>
        </p:nvSpPr>
        <p:spPr>
          <a:xfrm>
            <a:off x="903912" y="673698"/>
            <a:ext cx="14771555" cy="5899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lnSpc>
                <a:spcPts val="4400"/>
              </a:lnSpc>
              <a:defRPr sz="3600">
                <a:solidFill>
                  <a:srgbClr val="FFFFFF"/>
                </a:solidFill>
                <a:latin typeface="Roboto"/>
                <a:ea typeface="Roboto"/>
                <a:cs typeface="Roboto"/>
                <a:sym typeface="Roboto"/>
              </a:defRPr>
            </a:lvl1pPr>
          </a:lstStyle>
          <a:p>
            <a:r>
              <a:rPr lang="it-IT" sz="5200" dirty="0"/>
              <a:t>Fase 3</a:t>
            </a:r>
            <a:endParaRPr sz="5200" dirty="0"/>
          </a:p>
        </p:txBody>
      </p:sp>
      <p:sp>
        <p:nvSpPr>
          <p:cNvPr id="2" name="Rectangle 1">
            <a:extLst>
              <a:ext uri="{FF2B5EF4-FFF2-40B4-BE49-F238E27FC236}">
                <a16:creationId xmlns:a16="http://schemas.microsoft.com/office/drawing/2014/main" id="{F1E71B4B-DF81-C94B-8D9F-EDF7977275B8}"/>
              </a:ext>
            </a:extLst>
          </p:cNvPr>
          <p:cNvSpPr/>
          <p:nvPr/>
        </p:nvSpPr>
        <p:spPr>
          <a:xfrm>
            <a:off x="20827217" y="503598"/>
            <a:ext cx="2811715" cy="98488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200" b="0" i="0" u="none" strike="noStrike" cap="none" spc="0" normalizeH="0" baseline="0" dirty="0">
              <a:ln>
                <a:noFill/>
              </a:ln>
              <a:solidFill>
                <a:schemeClr val="bg1"/>
              </a:solidFill>
              <a:effectLst/>
              <a:highlight>
                <a:srgbClr val="00FFFF"/>
              </a:highlight>
              <a:uFillTx/>
              <a:latin typeface="+mn-lt"/>
              <a:ea typeface="+mn-ea"/>
              <a:cs typeface="+mn-cs"/>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it-IT" sz="3200" b="0" i="0" u="none" strike="noStrike" cap="none" spc="0" normalizeH="0" baseline="0" dirty="0">
              <a:ln>
                <a:noFill/>
              </a:ln>
              <a:solidFill>
                <a:schemeClr val="bg1"/>
              </a:solidFill>
              <a:effectLst/>
              <a:highlight>
                <a:srgbClr val="00FFFF"/>
              </a:highlight>
              <a:uFillTx/>
              <a:latin typeface="+mn-lt"/>
              <a:ea typeface="+mn-ea"/>
              <a:cs typeface="+mn-cs"/>
              <a:sym typeface="Helvetica Neue Medium"/>
            </a:endParaRPr>
          </a:p>
        </p:txBody>
      </p:sp>
      <p:pic>
        <p:nvPicPr>
          <p:cNvPr id="295" name="monte-dei-paschi-di-siena.png" descr="monte-dei-paschi-di-siena.png"/>
          <p:cNvPicPr>
            <a:picLocks noChangeAspect="1"/>
          </p:cNvPicPr>
          <p:nvPr/>
        </p:nvPicPr>
        <p:blipFill>
          <a:blip r:embed="rId2"/>
          <a:stretch>
            <a:fillRect/>
          </a:stretch>
        </p:blipFill>
        <p:spPr>
          <a:xfrm>
            <a:off x="20966132" y="551539"/>
            <a:ext cx="2501901" cy="901701"/>
          </a:xfrm>
          <a:prstGeom prst="rect">
            <a:avLst/>
          </a:prstGeom>
          <a:ln w="12700">
            <a:miter lim="400000"/>
          </a:ln>
        </p:spPr>
      </p:pic>
      <p:sp>
        <p:nvSpPr>
          <p:cNvPr id="10" name="Fa funzionare siti e processi con Voce e Instant Messaging, come WhatsApp…">
            <a:extLst>
              <a:ext uri="{FF2B5EF4-FFF2-40B4-BE49-F238E27FC236}">
                <a16:creationId xmlns:a16="http://schemas.microsoft.com/office/drawing/2014/main" id="{BD86EA73-5901-204E-B496-105721C40D03}"/>
              </a:ext>
            </a:extLst>
          </p:cNvPr>
          <p:cNvSpPr txBox="1"/>
          <p:nvPr/>
        </p:nvSpPr>
        <p:spPr>
          <a:xfrm>
            <a:off x="6114585" y="4289539"/>
            <a:ext cx="12154829" cy="40062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l" defTabSz="457200">
              <a:lnSpc>
                <a:spcPct val="120000"/>
              </a:lnSpc>
              <a:defRPr sz="3700">
                <a:solidFill>
                  <a:srgbClr val="FFFFFF"/>
                </a:solidFill>
                <a:latin typeface="Roboto"/>
                <a:ea typeface="Roboto"/>
                <a:cs typeface="Roboto"/>
                <a:sym typeface="Roboto"/>
              </a:defRPr>
            </a:pPr>
            <a:r>
              <a:rPr lang="it-IT" sz="6000" dirty="0" err="1"/>
              <a:t>Augmented</a:t>
            </a:r>
            <a:r>
              <a:rPr lang="it-IT" sz="6000" dirty="0"/>
              <a:t> Remote Collaboration Cliente/Gestore </a:t>
            </a:r>
          </a:p>
          <a:p>
            <a:pPr algn="l" defTabSz="457200">
              <a:lnSpc>
                <a:spcPct val="120000"/>
              </a:lnSpc>
              <a:defRPr sz="3700">
                <a:solidFill>
                  <a:srgbClr val="FFFFFF"/>
                </a:solidFill>
                <a:latin typeface="Roboto"/>
                <a:ea typeface="Roboto"/>
                <a:cs typeface="Roboto"/>
                <a:sym typeface="Roboto"/>
              </a:defRPr>
            </a:pPr>
            <a:endParaRPr lang="it-IT" sz="6000" dirty="0"/>
          </a:p>
          <a:p>
            <a:pPr algn="l" defTabSz="457200">
              <a:lnSpc>
                <a:spcPct val="120000"/>
              </a:lnSpc>
              <a:defRPr sz="3700">
                <a:solidFill>
                  <a:srgbClr val="FFFFFF"/>
                </a:solidFill>
                <a:latin typeface="Roboto"/>
                <a:ea typeface="Roboto"/>
                <a:cs typeface="Roboto"/>
                <a:sym typeface="Roboto"/>
              </a:defRPr>
            </a:pPr>
            <a:r>
              <a:rPr lang="it-IT" sz="4000" dirty="0"/>
              <a:t>A supporto di Smart </a:t>
            </a:r>
            <a:r>
              <a:rPr lang="it-IT" sz="4000" dirty="0" err="1"/>
              <a:t>Working</a:t>
            </a:r>
            <a:r>
              <a:rPr lang="it-IT" sz="4000" dirty="0"/>
              <a:t> e Business </a:t>
            </a:r>
            <a:r>
              <a:rPr lang="it-IT" sz="4000" dirty="0" err="1"/>
              <a:t>Continuity</a:t>
            </a:r>
            <a:endParaRPr lang="it-IT" sz="4000" dirty="0"/>
          </a:p>
        </p:txBody>
      </p:sp>
    </p:spTree>
    <p:extLst>
      <p:ext uri="{BB962C8B-B14F-4D97-AF65-F5344CB8AC3E}">
        <p14:creationId xmlns:p14="http://schemas.microsoft.com/office/powerpoint/2010/main" val="85861950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fld id="{86CB4B4D-7CA3-9044-876B-883B54F8677D}" type="slidenum">
              <a:t>16</a:t>
            </a:fld>
            <a:endParaRPr/>
          </a:p>
        </p:txBody>
      </p:sp>
      <p:grpSp>
        <p:nvGrpSpPr>
          <p:cNvPr id="347" name="Group"/>
          <p:cNvGrpSpPr/>
          <p:nvPr/>
        </p:nvGrpSpPr>
        <p:grpSpPr>
          <a:xfrm>
            <a:off x="899316" y="551539"/>
            <a:ext cx="22568717" cy="12619502"/>
            <a:chOff x="0" y="0"/>
            <a:chExt cx="22568715" cy="12619501"/>
          </a:xfrm>
        </p:grpSpPr>
        <p:sp>
          <p:nvSpPr>
            <p:cNvPr id="340" name="© 2020 LIFEdata SRL All Rights Reserved."/>
            <p:cNvSpPr txBox="1"/>
            <p:nvPr/>
          </p:nvSpPr>
          <p:spPr>
            <a:xfrm>
              <a:off x="0" y="12338960"/>
              <a:ext cx="2923878" cy="279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 2020 LIFEdata SRL All Rights Reserved.</a:t>
              </a:r>
            </a:p>
          </p:txBody>
        </p:sp>
        <p:sp>
          <p:nvSpPr>
            <p:cNvPr id="341" name="Made with"/>
            <p:cNvSpPr txBox="1"/>
            <p:nvPr/>
          </p:nvSpPr>
          <p:spPr>
            <a:xfrm>
              <a:off x="3141499" y="12337819"/>
              <a:ext cx="84041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Made with</a:t>
              </a:r>
            </a:p>
          </p:txBody>
        </p:sp>
        <p:sp>
          <p:nvSpPr>
            <p:cNvPr id="342" name="in"/>
            <p:cNvSpPr txBox="1"/>
            <p:nvPr/>
          </p:nvSpPr>
          <p:spPr>
            <a:xfrm>
              <a:off x="4294782" y="12337819"/>
              <a:ext cx="29133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in</a:t>
              </a:r>
            </a:p>
          </p:txBody>
        </p:sp>
        <p:pic>
          <p:nvPicPr>
            <p:cNvPr id="343" name="Image" descr="Image"/>
            <p:cNvPicPr>
              <a:picLocks noChangeAspect="1"/>
            </p:cNvPicPr>
            <p:nvPr/>
          </p:nvPicPr>
          <p:blipFill>
            <a:blip r:embed="rId2"/>
            <a:stretch>
              <a:fillRect/>
            </a:stretch>
          </p:blipFill>
          <p:spPr>
            <a:xfrm>
              <a:off x="4021019" y="12348297"/>
              <a:ext cx="260727" cy="260728"/>
            </a:xfrm>
            <a:prstGeom prst="rect">
              <a:avLst/>
            </a:prstGeom>
            <a:ln w="12700" cap="flat">
              <a:noFill/>
              <a:miter lim="400000"/>
            </a:ln>
            <a:effectLst/>
          </p:spPr>
        </p:pic>
        <p:sp>
          <p:nvSpPr>
            <p:cNvPr id="344" name="|"/>
            <p:cNvSpPr txBox="1"/>
            <p:nvPr/>
          </p:nvSpPr>
          <p:spPr>
            <a:xfrm>
              <a:off x="2983247" y="12337819"/>
              <a:ext cx="175994"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Arial"/>
                  <a:ea typeface="Arial"/>
                  <a:cs typeface="Arial"/>
                  <a:sym typeface="Arial"/>
                </a:defRPr>
              </a:lvl1pPr>
            </a:lstStyle>
            <a:p>
              <a:pPr defTabSz="914400"/>
              <a:r>
                <a:t>|</a:t>
              </a:r>
            </a:p>
          </p:txBody>
        </p:sp>
        <p:pic>
          <p:nvPicPr>
            <p:cNvPr id="345" name="flag-it.png" descr="flag-it.png"/>
            <p:cNvPicPr>
              <a:picLocks noChangeAspect="1"/>
            </p:cNvPicPr>
            <p:nvPr/>
          </p:nvPicPr>
          <p:blipFill>
            <a:blip r:embed="rId3"/>
            <a:stretch>
              <a:fillRect/>
            </a:stretch>
          </p:blipFill>
          <p:spPr>
            <a:xfrm>
              <a:off x="4577855" y="12365465"/>
              <a:ext cx="336955" cy="226392"/>
            </a:xfrm>
            <a:prstGeom prst="rect">
              <a:avLst/>
            </a:prstGeom>
            <a:ln w="12700" cap="flat">
              <a:noFill/>
              <a:miter lim="400000"/>
            </a:ln>
            <a:effectLst/>
          </p:spPr>
        </p:pic>
        <p:pic>
          <p:nvPicPr>
            <p:cNvPr id="346" name="monte-dei-paschi-di-siena.png" descr="monte-dei-paschi-di-siena.png"/>
            <p:cNvPicPr>
              <a:picLocks noChangeAspect="1"/>
            </p:cNvPicPr>
            <p:nvPr/>
          </p:nvPicPr>
          <p:blipFill>
            <a:blip r:embed="rId4"/>
            <a:stretch>
              <a:fillRect/>
            </a:stretch>
          </p:blipFill>
          <p:spPr>
            <a:xfrm>
              <a:off x="20066815" y="0"/>
              <a:ext cx="2501901" cy="901700"/>
            </a:xfrm>
            <a:prstGeom prst="rect">
              <a:avLst/>
            </a:prstGeom>
            <a:ln w="12700" cap="flat">
              <a:noFill/>
              <a:miter lim="400000"/>
            </a:ln>
            <a:effectLst/>
          </p:spPr>
        </p:pic>
      </p:grpSp>
      <p:sp>
        <p:nvSpPr>
          <p:cNvPr id="348" name="WhatsApp Banking"/>
          <p:cNvSpPr txBox="1"/>
          <p:nvPr/>
        </p:nvSpPr>
        <p:spPr>
          <a:xfrm>
            <a:off x="903912" y="515631"/>
            <a:ext cx="15296653" cy="774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lnSpc>
                <a:spcPts val="6300"/>
              </a:lnSpc>
              <a:defRPr sz="5200">
                <a:latin typeface="Roboto"/>
                <a:ea typeface="Roboto"/>
                <a:cs typeface="Roboto"/>
                <a:sym typeface="Roboto"/>
              </a:defRPr>
            </a:lvl1pPr>
          </a:lstStyle>
          <a:p>
            <a:r>
              <a:rPr lang="it-IT" dirty="0" err="1"/>
              <a:t>Augmented</a:t>
            </a:r>
            <a:r>
              <a:rPr lang="it-IT" dirty="0"/>
              <a:t> Remote Collaboration</a:t>
            </a:r>
            <a:endParaRPr dirty="0"/>
          </a:p>
        </p:txBody>
      </p:sp>
      <p:pic>
        <p:nvPicPr>
          <p:cNvPr id="13" name="Picture 12" descr="A picture containing computer&#10;&#10;Description automatically generated">
            <a:extLst>
              <a:ext uri="{FF2B5EF4-FFF2-40B4-BE49-F238E27FC236}">
                <a16:creationId xmlns:a16="http://schemas.microsoft.com/office/drawing/2014/main" id="{E86C5BA8-8D58-A14D-93FC-1D4F133600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664781" y="5883371"/>
            <a:ext cx="8209422" cy="7432855"/>
          </a:xfrm>
          <a:prstGeom prst="rect">
            <a:avLst/>
          </a:prstGeom>
        </p:spPr>
      </p:pic>
      <p:pic>
        <p:nvPicPr>
          <p:cNvPr id="2" name="Picture 1">
            <a:extLst>
              <a:ext uri="{FF2B5EF4-FFF2-40B4-BE49-F238E27FC236}">
                <a16:creationId xmlns:a16="http://schemas.microsoft.com/office/drawing/2014/main" id="{68B314A5-96BA-804F-958C-B9643C1F5DB4}"/>
              </a:ext>
            </a:extLst>
          </p:cNvPr>
          <p:cNvPicPr>
            <a:picLocks noChangeAspect="1"/>
          </p:cNvPicPr>
          <p:nvPr/>
        </p:nvPicPr>
        <p:blipFill>
          <a:blip r:embed="rId6"/>
          <a:stretch>
            <a:fillRect/>
          </a:stretch>
        </p:blipFill>
        <p:spPr>
          <a:xfrm>
            <a:off x="7658389" y="1868751"/>
            <a:ext cx="2880000" cy="2880000"/>
          </a:xfrm>
          <a:prstGeom prst="rect">
            <a:avLst/>
          </a:prstGeom>
        </p:spPr>
      </p:pic>
      <p:pic>
        <p:nvPicPr>
          <p:cNvPr id="5" name="Picture 4">
            <a:extLst>
              <a:ext uri="{FF2B5EF4-FFF2-40B4-BE49-F238E27FC236}">
                <a16:creationId xmlns:a16="http://schemas.microsoft.com/office/drawing/2014/main" id="{CFDF68B7-53AA-F24A-9E5F-28BDBBCE105C}"/>
              </a:ext>
            </a:extLst>
          </p:cNvPr>
          <p:cNvPicPr>
            <a:picLocks noChangeAspect="1"/>
          </p:cNvPicPr>
          <p:nvPr/>
        </p:nvPicPr>
        <p:blipFill>
          <a:blip r:embed="rId7"/>
          <a:stretch>
            <a:fillRect/>
          </a:stretch>
        </p:blipFill>
        <p:spPr>
          <a:xfrm>
            <a:off x="12652829" y="3443185"/>
            <a:ext cx="2880000" cy="2880000"/>
          </a:xfrm>
          <a:prstGeom prst="rect">
            <a:avLst/>
          </a:prstGeom>
        </p:spPr>
      </p:pic>
      <p:pic>
        <p:nvPicPr>
          <p:cNvPr id="6" name="Picture 5">
            <a:extLst>
              <a:ext uri="{FF2B5EF4-FFF2-40B4-BE49-F238E27FC236}">
                <a16:creationId xmlns:a16="http://schemas.microsoft.com/office/drawing/2014/main" id="{3BAB4099-8D4F-A344-87F9-63152D0A28EC}"/>
              </a:ext>
            </a:extLst>
          </p:cNvPr>
          <p:cNvPicPr>
            <a:picLocks noChangeAspect="1"/>
          </p:cNvPicPr>
          <p:nvPr/>
        </p:nvPicPr>
        <p:blipFill>
          <a:blip r:embed="rId8"/>
          <a:stretch>
            <a:fillRect/>
          </a:stretch>
        </p:blipFill>
        <p:spPr>
          <a:xfrm>
            <a:off x="7658389" y="6323185"/>
            <a:ext cx="2880000" cy="2880000"/>
          </a:xfrm>
          <a:prstGeom prst="rect">
            <a:avLst/>
          </a:prstGeom>
        </p:spPr>
      </p:pic>
      <p:sp>
        <p:nvSpPr>
          <p:cNvPr id="18" name="Fa funzionare siti e processi con Voce e Instant Messaging, come WhatsApp…">
            <a:extLst>
              <a:ext uri="{FF2B5EF4-FFF2-40B4-BE49-F238E27FC236}">
                <a16:creationId xmlns:a16="http://schemas.microsoft.com/office/drawing/2014/main" id="{F0B9638C-5913-764C-8B8C-EFBE51B8B8EB}"/>
              </a:ext>
            </a:extLst>
          </p:cNvPr>
          <p:cNvSpPr txBox="1"/>
          <p:nvPr/>
        </p:nvSpPr>
        <p:spPr>
          <a:xfrm>
            <a:off x="1003007" y="2309952"/>
            <a:ext cx="8095382" cy="19975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l" defTabSz="457200">
              <a:lnSpc>
                <a:spcPct val="120000"/>
              </a:lnSpc>
              <a:defRPr sz="3700">
                <a:solidFill>
                  <a:srgbClr val="FFFFFF"/>
                </a:solidFill>
                <a:latin typeface="Roboto"/>
                <a:ea typeface="Roboto"/>
                <a:cs typeface="Roboto"/>
                <a:sym typeface="Roboto"/>
              </a:defRPr>
            </a:pPr>
            <a:r>
              <a:rPr lang="it-IT" b="0" dirty="0">
                <a:solidFill>
                  <a:schemeClr val="tx1"/>
                </a:solidFill>
              </a:rPr>
              <a:t>Il gestore chiede al sistema di preparare analisi clienti in appuntamento</a:t>
            </a:r>
          </a:p>
        </p:txBody>
      </p:sp>
      <p:sp>
        <p:nvSpPr>
          <p:cNvPr id="19" name="Fa funzionare siti e processi con Voce e Instant Messaging, come WhatsApp…">
            <a:extLst>
              <a:ext uri="{FF2B5EF4-FFF2-40B4-BE49-F238E27FC236}">
                <a16:creationId xmlns:a16="http://schemas.microsoft.com/office/drawing/2014/main" id="{30A5B96C-22C9-2A48-A29E-C9776840336E}"/>
              </a:ext>
            </a:extLst>
          </p:cNvPr>
          <p:cNvSpPr txBox="1"/>
          <p:nvPr/>
        </p:nvSpPr>
        <p:spPr>
          <a:xfrm>
            <a:off x="15753771" y="4161978"/>
            <a:ext cx="8095382" cy="13143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l" defTabSz="457200">
              <a:lnSpc>
                <a:spcPct val="120000"/>
              </a:lnSpc>
              <a:defRPr sz="3700">
                <a:solidFill>
                  <a:srgbClr val="FFFFFF"/>
                </a:solidFill>
                <a:latin typeface="Roboto"/>
                <a:ea typeface="Roboto"/>
                <a:cs typeface="Roboto"/>
                <a:sym typeface="Roboto"/>
              </a:defRPr>
            </a:pPr>
            <a:r>
              <a:rPr lang="it-IT" b="0" dirty="0">
                <a:solidFill>
                  <a:schemeClr val="tx1"/>
                </a:solidFill>
              </a:rPr>
              <a:t>Prima dell’appuntamento il sistema ricorda la proposta decisa dal gestore</a:t>
            </a:r>
          </a:p>
        </p:txBody>
      </p:sp>
      <p:sp>
        <p:nvSpPr>
          <p:cNvPr id="20" name="Fa funzionare siti e processi con Voce e Instant Messaging, come WhatsApp…">
            <a:extLst>
              <a:ext uri="{FF2B5EF4-FFF2-40B4-BE49-F238E27FC236}">
                <a16:creationId xmlns:a16="http://schemas.microsoft.com/office/drawing/2014/main" id="{09B97CD3-95DD-A646-B987-07849237FD1D}"/>
              </a:ext>
            </a:extLst>
          </p:cNvPr>
          <p:cNvSpPr txBox="1"/>
          <p:nvPr/>
        </p:nvSpPr>
        <p:spPr>
          <a:xfrm>
            <a:off x="899316" y="6918937"/>
            <a:ext cx="6759073" cy="26808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l" defTabSz="457200">
              <a:lnSpc>
                <a:spcPct val="120000"/>
              </a:lnSpc>
              <a:defRPr sz="3700">
                <a:solidFill>
                  <a:srgbClr val="FFFFFF"/>
                </a:solidFill>
                <a:latin typeface="Roboto"/>
                <a:ea typeface="Roboto"/>
                <a:cs typeface="Roboto"/>
                <a:sym typeface="Roboto"/>
              </a:defRPr>
            </a:pPr>
            <a:r>
              <a:rPr lang="it-IT" b="0" dirty="0">
                <a:solidFill>
                  <a:schemeClr val="tx1"/>
                </a:solidFill>
              </a:rPr>
              <a:t>La gestione del cliente viene assistita dal sistema che guida cliente e gestore secondo le policy dell’istituto</a:t>
            </a:r>
          </a:p>
        </p:txBody>
      </p:sp>
      <p:pic>
        <p:nvPicPr>
          <p:cNvPr id="21" name="Picture 20">
            <a:extLst>
              <a:ext uri="{FF2B5EF4-FFF2-40B4-BE49-F238E27FC236}">
                <a16:creationId xmlns:a16="http://schemas.microsoft.com/office/drawing/2014/main" id="{15645879-B1E1-A941-94BA-DC03970674F0}"/>
              </a:ext>
            </a:extLst>
          </p:cNvPr>
          <p:cNvPicPr>
            <a:picLocks/>
          </p:cNvPicPr>
          <p:nvPr/>
        </p:nvPicPr>
        <p:blipFill>
          <a:blip r:embed="rId9"/>
          <a:stretch>
            <a:fillRect/>
          </a:stretch>
        </p:blipFill>
        <p:spPr>
          <a:xfrm flipV="1">
            <a:off x="9885613" y="3144256"/>
            <a:ext cx="1544387" cy="45719"/>
          </a:xfrm>
          <a:prstGeom prst="rect">
            <a:avLst/>
          </a:prstGeom>
        </p:spPr>
      </p:pic>
      <p:pic>
        <p:nvPicPr>
          <p:cNvPr id="22" name="Picture 21">
            <a:extLst>
              <a:ext uri="{FF2B5EF4-FFF2-40B4-BE49-F238E27FC236}">
                <a16:creationId xmlns:a16="http://schemas.microsoft.com/office/drawing/2014/main" id="{061549D5-095C-D747-80B0-D7C1D7F52C67}"/>
              </a:ext>
            </a:extLst>
          </p:cNvPr>
          <p:cNvPicPr>
            <a:picLocks/>
          </p:cNvPicPr>
          <p:nvPr/>
        </p:nvPicPr>
        <p:blipFill>
          <a:blip r:embed="rId9"/>
          <a:stretch>
            <a:fillRect/>
          </a:stretch>
        </p:blipFill>
        <p:spPr>
          <a:xfrm flipV="1">
            <a:off x="11430000" y="3138654"/>
            <a:ext cx="68545" cy="4504393"/>
          </a:xfrm>
          <a:prstGeom prst="rect">
            <a:avLst/>
          </a:prstGeom>
        </p:spPr>
      </p:pic>
      <p:pic>
        <p:nvPicPr>
          <p:cNvPr id="23" name="Picture 22">
            <a:extLst>
              <a:ext uri="{FF2B5EF4-FFF2-40B4-BE49-F238E27FC236}">
                <a16:creationId xmlns:a16="http://schemas.microsoft.com/office/drawing/2014/main" id="{05EB525E-D9AB-5C47-BCB6-E189C5F1447E}"/>
              </a:ext>
            </a:extLst>
          </p:cNvPr>
          <p:cNvPicPr>
            <a:picLocks/>
          </p:cNvPicPr>
          <p:nvPr/>
        </p:nvPicPr>
        <p:blipFill>
          <a:blip r:embed="rId9"/>
          <a:stretch>
            <a:fillRect/>
          </a:stretch>
        </p:blipFill>
        <p:spPr>
          <a:xfrm flipV="1">
            <a:off x="11498545" y="4796285"/>
            <a:ext cx="1544387" cy="45719"/>
          </a:xfrm>
          <a:prstGeom prst="rect">
            <a:avLst/>
          </a:prstGeom>
        </p:spPr>
      </p:pic>
      <p:pic>
        <p:nvPicPr>
          <p:cNvPr id="24" name="Picture 23">
            <a:extLst>
              <a:ext uri="{FF2B5EF4-FFF2-40B4-BE49-F238E27FC236}">
                <a16:creationId xmlns:a16="http://schemas.microsoft.com/office/drawing/2014/main" id="{F5865480-ED99-8D4E-98A7-18CE664C4FA2}"/>
              </a:ext>
            </a:extLst>
          </p:cNvPr>
          <p:cNvPicPr>
            <a:picLocks/>
          </p:cNvPicPr>
          <p:nvPr/>
        </p:nvPicPr>
        <p:blipFill>
          <a:blip r:embed="rId9"/>
          <a:stretch>
            <a:fillRect/>
          </a:stretch>
        </p:blipFill>
        <p:spPr>
          <a:xfrm flipV="1">
            <a:off x="9919885" y="7597329"/>
            <a:ext cx="1544387" cy="45719"/>
          </a:xfrm>
          <a:prstGeom prst="rect">
            <a:avLst/>
          </a:prstGeom>
        </p:spPr>
      </p:pic>
    </p:spTree>
    <p:extLst>
      <p:ext uri="{BB962C8B-B14F-4D97-AF65-F5344CB8AC3E}">
        <p14:creationId xmlns:p14="http://schemas.microsoft.com/office/powerpoint/2010/main" val="32566077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fld id="{86CB4B4D-7CA3-9044-876B-883B54F8677D}" type="slidenum">
              <a:t>17</a:t>
            </a:fld>
            <a:endParaRPr/>
          </a:p>
        </p:txBody>
      </p:sp>
      <p:grpSp>
        <p:nvGrpSpPr>
          <p:cNvPr id="347" name="Group"/>
          <p:cNvGrpSpPr/>
          <p:nvPr/>
        </p:nvGrpSpPr>
        <p:grpSpPr>
          <a:xfrm>
            <a:off x="899316" y="551539"/>
            <a:ext cx="22568717" cy="12619502"/>
            <a:chOff x="0" y="0"/>
            <a:chExt cx="22568715" cy="12619501"/>
          </a:xfrm>
        </p:grpSpPr>
        <p:sp>
          <p:nvSpPr>
            <p:cNvPr id="340" name="© 2020 LIFEdata SRL All Rights Reserved."/>
            <p:cNvSpPr txBox="1"/>
            <p:nvPr/>
          </p:nvSpPr>
          <p:spPr>
            <a:xfrm>
              <a:off x="0" y="12338960"/>
              <a:ext cx="2923878" cy="279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 2020 LIFEdata SRL All Rights Reserved.</a:t>
              </a:r>
            </a:p>
          </p:txBody>
        </p:sp>
        <p:sp>
          <p:nvSpPr>
            <p:cNvPr id="341" name="Made with"/>
            <p:cNvSpPr txBox="1"/>
            <p:nvPr/>
          </p:nvSpPr>
          <p:spPr>
            <a:xfrm>
              <a:off x="3141499" y="12337819"/>
              <a:ext cx="84041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Made with</a:t>
              </a:r>
            </a:p>
          </p:txBody>
        </p:sp>
        <p:sp>
          <p:nvSpPr>
            <p:cNvPr id="342" name="in"/>
            <p:cNvSpPr txBox="1"/>
            <p:nvPr/>
          </p:nvSpPr>
          <p:spPr>
            <a:xfrm>
              <a:off x="4294782" y="12337819"/>
              <a:ext cx="29133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in</a:t>
              </a:r>
            </a:p>
          </p:txBody>
        </p:sp>
        <p:pic>
          <p:nvPicPr>
            <p:cNvPr id="343" name="Image" descr="Image"/>
            <p:cNvPicPr>
              <a:picLocks noChangeAspect="1"/>
            </p:cNvPicPr>
            <p:nvPr/>
          </p:nvPicPr>
          <p:blipFill>
            <a:blip r:embed="rId2"/>
            <a:stretch>
              <a:fillRect/>
            </a:stretch>
          </p:blipFill>
          <p:spPr>
            <a:xfrm>
              <a:off x="4021019" y="12348297"/>
              <a:ext cx="260727" cy="260728"/>
            </a:xfrm>
            <a:prstGeom prst="rect">
              <a:avLst/>
            </a:prstGeom>
            <a:ln w="12700" cap="flat">
              <a:noFill/>
              <a:miter lim="400000"/>
            </a:ln>
            <a:effectLst/>
          </p:spPr>
        </p:pic>
        <p:sp>
          <p:nvSpPr>
            <p:cNvPr id="344" name="|"/>
            <p:cNvSpPr txBox="1"/>
            <p:nvPr/>
          </p:nvSpPr>
          <p:spPr>
            <a:xfrm>
              <a:off x="2983247" y="12337819"/>
              <a:ext cx="175994"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Arial"/>
                  <a:ea typeface="Arial"/>
                  <a:cs typeface="Arial"/>
                  <a:sym typeface="Arial"/>
                </a:defRPr>
              </a:lvl1pPr>
            </a:lstStyle>
            <a:p>
              <a:pPr defTabSz="914400"/>
              <a:r>
                <a:t>|</a:t>
              </a:r>
            </a:p>
          </p:txBody>
        </p:sp>
        <p:pic>
          <p:nvPicPr>
            <p:cNvPr id="345" name="flag-it.png" descr="flag-it.png"/>
            <p:cNvPicPr>
              <a:picLocks noChangeAspect="1"/>
            </p:cNvPicPr>
            <p:nvPr/>
          </p:nvPicPr>
          <p:blipFill>
            <a:blip r:embed="rId3"/>
            <a:stretch>
              <a:fillRect/>
            </a:stretch>
          </p:blipFill>
          <p:spPr>
            <a:xfrm>
              <a:off x="4577855" y="12365465"/>
              <a:ext cx="336955" cy="226392"/>
            </a:xfrm>
            <a:prstGeom prst="rect">
              <a:avLst/>
            </a:prstGeom>
            <a:ln w="12700" cap="flat">
              <a:noFill/>
              <a:miter lim="400000"/>
            </a:ln>
            <a:effectLst/>
          </p:spPr>
        </p:pic>
        <p:pic>
          <p:nvPicPr>
            <p:cNvPr id="346" name="monte-dei-paschi-di-siena.png" descr="monte-dei-paschi-di-siena.png"/>
            <p:cNvPicPr>
              <a:picLocks noChangeAspect="1"/>
            </p:cNvPicPr>
            <p:nvPr/>
          </p:nvPicPr>
          <p:blipFill>
            <a:blip r:embed="rId4"/>
            <a:stretch>
              <a:fillRect/>
            </a:stretch>
          </p:blipFill>
          <p:spPr>
            <a:xfrm>
              <a:off x="20066815" y="0"/>
              <a:ext cx="2501901" cy="901700"/>
            </a:xfrm>
            <a:prstGeom prst="rect">
              <a:avLst/>
            </a:prstGeom>
            <a:ln w="12700" cap="flat">
              <a:noFill/>
              <a:miter lim="400000"/>
            </a:ln>
            <a:effectLst/>
          </p:spPr>
        </p:pic>
      </p:grpSp>
      <p:sp>
        <p:nvSpPr>
          <p:cNvPr id="348" name="WhatsApp Banking"/>
          <p:cNvSpPr txBox="1"/>
          <p:nvPr/>
        </p:nvSpPr>
        <p:spPr>
          <a:xfrm>
            <a:off x="903912" y="515631"/>
            <a:ext cx="15296653" cy="774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l" defTabSz="457200">
              <a:lnSpc>
                <a:spcPts val="6300"/>
              </a:lnSpc>
              <a:defRPr sz="5200">
                <a:latin typeface="Roboto"/>
                <a:ea typeface="Roboto"/>
                <a:cs typeface="Roboto"/>
                <a:sym typeface="Roboto"/>
              </a:defRPr>
            </a:lvl1pPr>
          </a:lstStyle>
          <a:p>
            <a:r>
              <a:rPr lang="it-IT" dirty="0" err="1"/>
              <a:t>Augmented</a:t>
            </a:r>
            <a:r>
              <a:rPr lang="it-IT" dirty="0"/>
              <a:t> Remote Collaboration</a:t>
            </a:r>
            <a:endParaRPr dirty="0"/>
          </a:p>
        </p:txBody>
      </p:sp>
      <p:pic>
        <p:nvPicPr>
          <p:cNvPr id="4" name="Picture 3" descr="A screenshot of a cell phone&#10;&#10;Description automatically generated">
            <a:extLst>
              <a:ext uri="{FF2B5EF4-FFF2-40B4-BE49-F238E27FC236}">
                <a16:creationId xmlns:a16="http://schemas.microsoft.com/office/drawing/2014/main" id="{85A6F5EA-F397-8041-9938-1B660667A4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32011"/>
            <a:ext cx="24384000" cy="15240000"/>
          </a:xfrm>
          <a:prstGeom prst="rect">
            <a:avLst/>
          </a:prstGeom>
        </p:spPr>
      </p:pic>
    </p:spTree>
    <p:extLst>
      <p:ext uri="{BB962C8B-B14F-4D97-AF65-F5344CB8AC3E}">
        <p14:creationId xmlns:p14="http://schemas.microsoft.com/office/powerpoint/2010/main" val="2126642016"/>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Slide Number"/>
          <p:cNvSpPr txBox="1">
            <a:spLocks noGrp="1"/>
          </p:cNvSpPr>
          <p:nvPr>
            <p:ph type="sldNum" sz="quarter" idx="2"/>
          </p:nvPr>
        </p:nvSpPr>
        <p:spPr>
          <a:xfrm>
            <a:off x="23274337" y="12863512"/>
            <a:ext cx="183853"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fld id="{86CB4B4D-7CA3-9044-876B-883B54F8677D}" type="slidenum">
              <a:t>18</a:t>
            </a:fld>
            <a:endParaRPr/>
          </a:p>
        </p:txBody>
      </p:sp>
      <p:grpSp>
        <p:nvGrpSpPr>
          <p:cNvPr id="362" name="Group"/>
          <p:cNvGrpSpPr/>
          <p:nvPr/>
        </p:nvGrpSpPr>
        <p:grpSpPr>
          <a:xfrm>
            <a:off x="899316" y="551539"/>
            <a:ext cx="22568717" cy="12619502"/>
            <a:chOff x="0" y="0"/>
            <a:chExt cx="22568715" cy="12619501"/>
          </a:xfrm>
        </p:grpSpPr>
        <p:sp>
          <p:nvSpPr>
            <p:cNvPr id="355" name="© 2020 LIFEdata SRL All Rights Reserved."/>
            <p:cNvSpPr txBox="1"/>
            <p:nvPr/>
          </p:nvSpPr>
          <p:spPr>
            <a:xfrm>
              <a:off x="0" y="12338960"/>
              <a:ext cx="2923878" cy="2794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 2020 LIFEdata SRL All Rights Reserved.</a:t>
              </a:r>
            </a:p>
          </p:txBody>
        </p:sp>
        <p:sp>
          <p:nvSpPr>
            <p:cNvPr id="356" name="Made with"/>
            <p:cNvSpPr txBox="1"/>
            <p:nvPr/>
          </p:nvSpPr>
          <p:spPr>
            <a:xfrm>
              <a:off x="3141499" y="12337819"/>
              <a:ext cx="84041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Made with</a:t>
              </a:r>
            </a:p>
          </p:txBody>
        </p:sp>
        <p:sp>
          <p:nvSpPr>
            <p:cNvPr id="357" name="in"/>
            <p:cNvSpPr txBox="1"/>
            <p:nvPr/>
          </p:nvSpPr>
          <p:spPr>
            <a:xfrm>
              <a:off x="4294782" y="12337819"/>
              <a:ext cx="291332"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Roboto"/>
                  <a:ea typeface="Roboto"/>
                  <a:cs typeface="Roboto"/>
                  <a:sym typeface="Roboto"/>
                </a:defRPr>
              </a:lvl1pPr>
            </a:lstStyle>
            <a:p>
              <a:pPr defTabSz="914400"/>
              <a:r>
                <a:t>in</a:t>
              </a:r>
            </a:p>
          </p:txBody>
        </p:sp>
        <p:pic>
          <p:nvPicPr>
            <p:cNvPr id="358" name="Image" descr="Image"/>
            <p:cNvPicPr>
              <a:picLocks noChangeAspect="1"/>
            </p:cNvPicPr>
            <p:nvPr/>
          </p:nvPicPr>
          <p:blipFill>
            <a:blip r:embed="rId2"/>
            <a:stretch>
              <a:fillRect/>
            </a:stretch>
          </p:blipFill>
          <p:spPr>
            <a:xfrm>
              <a:off x="4021019" y="12348297"/>
              <a:ext cx="260727" cy="260728"/>
            </a:xfrm>
            <a:prstGeom prst="rect">
              <a:avLst/>
            </a:prstGeom>
            <a:ln w="12700" cap="flat">
              <a:noFill/>
              <a:miter lim="400000"/>
            </a:ln>
            <a:effectLst/>
          </p:spPr>
        </p:pic>
        <p:sp>
          <p:nvSpPr>
            <p:cNvPr id="359" name="|"/>
            <p:cNvSpPr txBox="1"/>
            <p:nvPr/>
          </p:nvSpPr>
          <p:spPr>
            <a:xfrm>
              <a:off x="2983247" y="12337819"/>
              <a:ext cx="175994" cy="2816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200" b="0">
                  <a:latin typeface="Arial"/>
                  <a:ea typeface="Arial"/>
                  <a:cs typeface="Arial"/>
                  <a:sym typeface="Arial"/>
                </a:defRPr>
              </a:lvl1pPr>
            </a:lstStyle>
            <a:p>
              <a:pPr defTabSz="914400"/>
              <a:r>
                <a:t>|</a:t>
              </a:r>
            </a:p>
          </p:txBody>
        </p:sp>
        <p:pic>
          <p:nvPicPr>
            <p:cNvPr id="360" name="flag-it.png" descr="flag-it.png"/>
            <p:cNvPicPr>
              <a:picLocks noChangeAspect="1"/>
            </p:cNvPicPr>
            <p:nvPr/>
          </p:nvPicPr>
          <p:blipFill>
            <a:blip r:embed="rId3"/>
            <a:stretch>
              <a:fillRect/>
            </a:stretch>
          </p:blipFill>
          <p:spPr>
            <a:xfrm>
              <a:off x="4577855" y="12365465"/>
              <a:ext cx="336955" cy="226392"/>
            </a:xfrm>
            <a:prstGeom prst="rect">
              <a:avLst/>
            </a:prstGeom>
            <a:ln w="12700" cap="flat">
              <a:noFill/>
              <a:miter lim="400000"/>
            </a:ln>
            <a:effectLst/>
          </p:spPr>
        </p:pic>
        <p:pic>
          <p:nvPicPr>
            <p:cNvPr id="361" name="monte-dei-paschi-di-siena.png" descr="monte-dei-paschi-di-siena.png"/>
            <p:cNvPicPr>
              <a:picLocks noChangeAspect="1"/>
            </p:cNvPicPr>
            <p:nvPr/>
          </p:nvPicPr>
          <p:blipFill>
            <a:blip r:embed="rId4"/>
            <a:stretch>
              <a:fillRect/>
            </a:stretch>
          </p:blipFill>
          <p:spPr>
            <a:xfrm>
              <a:off x="20066815" y="0"/>
              <a:ext cx="2501901" cy="901700"/>
            </a:xfrm>
            <a:prstGeom prst="rect">
              <a:avLst/>
            </a:prstGeom>
            <a:ln w="12700" cap="flat">
              <a:noFill/>
              <a:miter lim="400000"/>
            </a:ln>
            <a:effectLst/>
          </p:spPr>
        </p:pic>
      </p:grpSp>
      <p:sp>
        <p:nvSpPr>
          <p:cNvPr id="363" name="Want to Know More?"/>
          <p:cNvSpPr txBox="1"/>
          <p:nvPr/>
        </p:nvSpPr>
        <p:spPr>
          <a:xfrm>
            <a:off x="903912" y="2793369"/>
            <a:ext cx="22576177" cy="774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457200">
              <a:lnSpc>
                <a:spcPts val="6300"/>
              </a:lnSpc>
              <a:defRPr sz="5200">
                <a:latin typeface="Roboto"/>
                <a:ea typeface="Roboto"/>
                <a:cs typeface="Roboto"/>
                <a:sym typeface="Roboto"/>
              </a:defRPr>
            </a:lvl1pPr>
          </a:lstStyle>
          <a:p>
            <a:r>
              <a:t>Want to Know More?</a:t>
            </a:r>
          </a:p>
        </p:txBody>
      </p:sp>
      <p:sp>
        <p:nvSpPr>
          <p:cNvPr id="364" name="omar.fogliadini@lifedata.ai"/>
          <p:cNvSpPr txBox="1"/>
          <p:nvPr/>
        </p:nvSpPr>
        <p:spPr>
          <a:xfrm>
            <a:off x="9766883" y="7044768"/>
            <a:ext cx="5713664" cy="615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gn="l">
              <a:defRPr sz="4000" b="0">
                <a:latin typeface="+mn-lt"/>
                <a:ea typeface="+mn-ea"/>
                <a:cs typeface="+mn-cs"/>
                <a:sym typeface="Helvetica Neue Medium"/>
              </a:defRPr>
            </a:pPr>
            <a:r>
              <a:rPr sz="3600" dirty="0">
                <a:hlinkClick r:id="rId5"/>
              </a:rPr>
              <a:t>omar.fogliadini@lifedata.ai</a:t>
            </a:r>
            <a:r>
              <a:rPr dirty="0"/>
              <a:t>              </a:t>
            </a:r>
          </a:p>
        </p:txBody>
      </p:sp>
      <p:sp>
        <p:nvSpPr>
          <p:cNvPr id="365" name="+41 76 41 60 888"/>
          <p:cNvSpPr txBox="1"/>
          <p:nvPr/>
        </p:nvSpPr>
        <p:spPr>
          <a:xfrm>
            <a:off x="10777084" y="8119337"/>
            <a:ext cx="3611566"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nchor="ctr">
            <a:spAutoFit/>
          </a:bodyPr>
          <a:lstStyle>
            <a:lvl1pPr algn="l">
              <a:lnSpc>
                <a:spcPct val="10000"/>
              </a:lnSpc>
              <a:defRPr sz="3600" b="0">
                <a:latin typeface="+mn-lt"/>
                <a:ea typeface="+mn-ea"/>
                <a:cs typeface="+mn-cs"/>
                <a:sym typeface="Helvetica Neue Medium"/>
              </a:defRPr>
            </a:lvl1pPr>
          </a:lstStyle>
          <a:p>
            <a:pPr>
              <a:lnSpc>
                <a:spcPct val="100000"/>
              </a:lnSpc>
            </a:pPr>
            <a:r>
              <a:rPr dirty="0"/>
              <a:t>+41 76 41 60 888</a:t>
            </a:r>
          </a:p>
        </p:txBody>
      </p:sp>
      <p:sp>
        <p:nvSpPr>
          <p:cNvPr id="366" name="https://lifedata.ai"/>
          <p:cNvSpPr txBox="1"/>
          <p:nvPr/>
        </p:nvSpPr>
        <p:spPr>
          <a:xfrm>
            <a:off x="10787040" y="9122194"/>
            <a:ext cx="3613169"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nchor="ctr">
            <a:spAutoFit/>
          </a:bodyPr>
          <a:lstStyle>
            <a:lvl1pPr algn="l">
              <a:lnSpc>
                <a:spcPct val="10000"/>
              </a:lnSpc>
              <a:defRPr sz="3600" b="0">
                <a:latin typeface="+mn-lt"/>
                <a:ea typeface="+mn-ea"/>
                <a:cs typeface="+mn-cs"/>
                <a:sym typeface="Helvetica Neue Medium"/>
                <a:hlinkClick r:id="rId6"/>
              </a:defRPr>
            </a:lvl1pPr>
          </a:lstStyle>
          <a:p>
            <a:pPr>
              <a:lnSpc>
                <a:spcPct val="100000"/>
              </a:lnSpc>
            </a:pPr>
            <a:r>
              <a:rPr dirty="0">
                <a:hlinkClick r:id="rId6"/>
              </a:rPr>
              <a:t>https://lifedata.ai</a:t>
            </a:r>
          </a:p>
        </p:txBody>
      </p:sp>
      <p:pic>
        <p:nvPicPr>
          <p:cNvPr id="367" name="envelope-alt.png" descr="envelope-alt.png"/>
          <p:cNvPicPr>
            <a:picLocks noChangeAspect="1"/>
          </p:cNvPicPr>
          <p:nvPr/>
        </p:nvPicPr>
        <p:blipFill>
          <a:blip r:embed="rId7"/>
          <a:stretch>
            <a:fillRect/>
          </a:stretch>
        </p:blipFill>
        <p:spPr>
          <a:xfrm>
            <a:off x="8903453" y="7080063"/>
            <a:ext cx="636985" cy="636985"/>
          </a:xfrm>
          <a:prstGeom prst="rect">
            <a:avLst/>
          </a:prstGeom>
          <a:ln w="12700">
            <a:miter lim="400000"/>
          </a:ln>
        </p:spPr>
      </p:pic>
      <p:pic>
        <p:nvPicPr>
          <p:cNvPr id="368" name="mobile-android.png" descr="mobile-android.png"/>
          <p:cNvPicPr>
            <a:picLocks noChangeAspect="1"/>
          </p:cNvPicPr>
          <p:nvPr/>
        </p:nvPicPr>
        <p:blipFill>
          <a:blip r:embed="rId8"/>
          <a:stretch>
            <a:fillRect/>
          </a:stretch>
        </p:blipFill>
        <p:spPr>
          <a:xfrm>
            <a:off x="9913787" y="8073810"/>
            <a:ext cx="636986" cy="636985"/>
          </a:xfrm>
          <a:prstGeom prst="rect">
            <a:avLst/>
          </a:prstGeom>
          <a:ln w="12700">
            <a:miter lim="400000"/>
          </a:ln>
        </p:spPr>
      </p:pic>
      <p:pic>
        <p:nvPicPr>
          <p:cNvPr id="369" name="website.png" descr="website.png"/>
          <p:cNvPicPr>
            <a:picLocks noChangeAspect="1"/>
          </p:cNvPicPr>
          <p:nvPr/>
        </p:nvPicPr>
        <p:blipFill>
          <a:blip r:embed="rId9"/>
          <a:stretch>
            <a:fillRect/>
          </a:stretch>
        </p:blipFill>
        <p:spPr>
          <a:xfrm>
            <a:off x="9913787" y="9137591"/>
            <a:ext cx="636986" cy="636985"/>
          </a:xfrm>
          <a:prstGeom prst="rect">
            <a:avLst/>
          </a:prstGeom>
          <a:ln w="12700">
            <a:miter lim="400000"/>
          </a:ln>
        </p:spPr>
      </p:pic>
      <p:pic>
        <p:nvPicPr>
          <p:cNvPr id="370" name="texture.png" descr="texture.png"/>
          <p:cNvPicPr>
            <a:picLocks noChangeAspect="1"/>
          </p:cNvPicPr>
          <p:nvPr/>
        </p:nvPicPr>
        <p:blipFill>
          <a:blip r:embed="rId10"/>
          <a:stretch>
            <a:fillRect/>
          </a:stretch>
        </p:blipFill>
        <p:spPr>
          <a:xfrm>
            <a:off x="17409883" y="1848650"/>
            <a:ext cx="21642425" cy="19259948"/>
          </a:xfrm>
          <a:prstGeom prst="rect">
            <a:avLst/>
          </a:prstGeom>
          <a:ln w="12700">
            <a:miter lim="400000"/>
          </a:ln>
        </p:spPr>
      </p:pic>
      <p:pic>
        <p:nvPicPr>
          <p:cNvPr id="371" name="texture.png" descr="texture.png"/>
          <p:cNvPicPr>
            <a:picLocks noChangeAspect="1"/>
          </p:cNvPicPr>
          <p:nvPr/>
        </p:nvPicPr>
        <p:blipFill>
          <a:blip r:embed="rId10"/>
          <a:stretch>
            <a:fillRect/>
          </a:stretch>
        </p:blipFill>
        <p:spPr>
          <a:xfrm>
            <a:off x="-16433131" y="-7373917"/>
            <a:ext cx="21642592" cy="19260094"/>
          </a:xfrm>
          <a:prstGeom prst="rect">
            <a:avLst/>
          </a:prstGeom>
          <a:ln w="12700">
            <a:miter lim="400000"/>
          </a:ln>
        </p:spPr>
      </p:pic>
      <p:sp>
        <p:nvSpPr>
          <p:cNvPr id="372" name="Omar Fogliadini"/>
          <p:cNvSpPr txBox="1"/>
          <p:nvPr/>
        </p:nvSpPr>
        <p:spPr>
          <a:xfrm>
            <a:off x="9729520" y="5097848"/>
            <a:ext cx="4924960" cy="6695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4400" b="0">
                <a:latin typeface="+mn-lt"/>
                <a:ea typeface="+mn-ea"/>
                <a:cs typeface="+mn-cs"/>
                <a:sym typeface="Helvetica Neue Medium"/>
              </a:defRPr>
            </a:lvl1pPr>
          </a:lstStyle>
          <a:p>
            <a:r>
              <a:t>Omar Fogliadini</a:t>
            </a:r>
          </a:p>
        </p:txBody>
      </p:sp>
    </p:spTree>
  </p:cSld>
  <p:clrMapOvr>
    <a:masterClrMapping/>
  </p:clrMapOvr>
  <p:transition spd="med"/>
</p:sld>
</file>

<file path=ppt/theme/theme1.xml><?xml version="1.0" encoding="utf-8"?>
<a:theme xmlns:a="http://schemas.openxmlformats.org/drawingml/2006/main" name="White">
  <a:themeElements>
    <a:clrScheme name="Custom 10">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00"/>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477</TotalTime>
  <Words>934</Words>
  <Application>Microsoft Macintosh PowerPoint</Application>
  <PresentationFormat>Custom</PresentationFormat>
  <Paragraphs>151</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Helvetica Neue</vt:lpstr>
      <vt:lpstr>Helvetica Neue Medium</vt:lpstr>
      <vt:lpstr>Roboto</vt:lpstr>
      <vt:lpstr>Roboto Light</vt:lpstr>
      <vt:lpstr>Roboto Medium</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LIFEDATA SRL</cp:lastModifiedBy>
  <cp:revision>59</cp:revision>
  <dcterms:modified xsi:type="dcterms:W3CDTF">2020-04-20T06:45:21Z</dcterms:modified>
</cp:coreProperties>
</file>