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0"/>
  </p:notesMasterIdLst>
  <p:handoutMasterIdLst>
    <p:handoutMasterId r:id="rId11"/>
  </p:handoutMasterIdLst>
  <p:sldIdLst>
    <p:sldId id="1098" r:id="rId2"/>
    <p:sldId id="1142" r:id="rId3"/>
    <p:sldId id="1156" r:id="rId4"/>
    <p:sldId id="1157" r:id="rId5"/>
    <p:sldId id="1158" r:id="rId6"/>
    <p:sldId id="1123" r:id="rId7"/>
    <p:sldId id="1164" r:id="rId8"/>
    <p:sldId id="1078" r:id="rId9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F"/>
    <a:srgbClr val="F3FBEF"/>
    <a:srgbClr val="58BA46"/>
    <a:srgbClr val="0218FB"/>
    <a:srgbClr val="86BBDA"/>
    <a:srgbClr val="FC3640"/>
    <a:srgbClr val="FB3640"/>
    <a:srgbClr val="454545"/>
    <a:srgbClr val="32658B"/>
    <a:srgbClr val="F6AE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6405" autoAdjust="0"/>
  </p:normalViewPr>
  <p:slideViewPr>
    <p:cSldViewPr snapToGrid="0">
      <p:cViewPr varScale="1">
        <p:scale>
          <a:sx n="69" d="100"/>
          <a:sy n="69" d="100"/>
        </p:scale>
        <p:origin x="304" y="568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46C69-C8F1-492E-9316-9AB7C6225AF4}" type="datetimeFigureOut">
              <a:rPr lang="de-DE" smtClean="0"/>
              <a:t>20.05.21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9FD-0356-4E38-81BF-CC2CC5DB7AD8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9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8B922-56C9-46FC-9595-9C2DEF7C3E2B}" type="datetimeFigureOut">
              <a:rPr lang="de-DE" smtClean="0"/>
              <a:t>20.05.21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1544D-F39A-4F55-BC21-9BE909A9BACC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22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03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068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103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13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172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20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24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227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2889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815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9054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494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1552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10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3319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1748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95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95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hyperlink" Target="mailto:media@kineton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17025128" y="10460965"/>
            <a:ext cx="50813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de-DE" sz="7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Textfeld 28">
            <a:extLst>
              <a:ext uri="{FF2B5EF4-FFF2-40B4-BE49-F238E27FC236}">
                <a16:creationId xmlns:a16="http://schemas.microsoft.com/office/drawing/2014/main" id="{1098B08F-67CA-BC4C-BA05-EC39A360B4E7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1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72B4E35-46DA-2F4F-A12E-A519B974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4023" y="3009885"/>
            <a:ext cx="10160000" cy="28321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14D42A2-C049-3647-9414-2B9E73B8E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8025" y="6832600"/>
            <a:ext cx="101600" cy="508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4236643-95CC-5843-8A0D-122068F032C9}"/>
              </a:ext>
            </a:extLst>
          </p:cNvPr>
          <p:cNvSpPr txBox="1"/>
          <p:nvPr/>
        </p:nvSpPr>
        <p:spPr>
          <a:xfrm>
            <a:off x="9580100" y="9664703"/>
            <a:ext cx="6586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KARP – K</a:t>
            </a:r>
            <a:r>
              <a:rPr lang="it-IT" sz="2400" dirty="0"/>
              <a:t>ineton</a:t>
            </a:r>
            <a:r>
              <a:rPr lang="it-IT" sz="2400" b="1" dirty="0"/>
              <a:t> </a:t>
            </a:r>
            <a:r>
              <a:rPr lang="it-IT" sz="2400" b="1" dirty="0" err="1"/>
              <a:t>A</a:t>
            </a:r>
            <a:r>
              <a:rPr lang="it-IT" sz="2400" dirty="0" err="1"/>
              <a:t>nnouncement</a:t>
            </a:r>
            <a:r>
              <a:rPr lang="it-IT" sz="2400" b="1" dirty="0"/>
              <a:t> R</a:t>
            </a:r>
            <a:r>
              <a:rPr lang="it-IT" sz="2400" dirty="0"/>
              <a:t>eal-time</a:t>
            </a:r>
            <a:r>
              <a:rPr lang="it-IT" sz="2400" b="1" dirty="0"/>
              <a:t> P</a:t>
            </a:r>
            <a:r>
              <a:rPr lang="it-IT" sz="2400" dirty="0"/>
              <a:t>latform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A47CC-472D-4046-AB2B-373E2B724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3778" y="6648444"/>
            <a:ext cx="4620490" cy="2209800"/>
          </a:xfrm>
          <a:prstGeom prst="rect">
            <a:avLst/>
          </a:prstGeom>
        </p:spPr>
      </p:pic>
      <p:sp>
        <p:nvSpPr>
          <p:cNvPr id="10" name="Textfeld 36">
            <a:extLst>
              <a:ext uri="{FF2B5EF4-FFF2-40B4-BE49-F238E27FC236}">
                <a16:creationId xmlns:a16="http://schemas.microsoft.com/office/drawing/2014/main" id="{FF8ED28C-6E3D-A648-B806-4E0890DDCDA8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</p:spTree>
    <p:extLst>
      <p:ext uri="{BB962C8B-B14F-4D97-AF65-F5344CB8AC3E}">
        <p14:creationId xmlns:p14="http://schemas.microsoft.com/office/powerpoint/2010/main" val="182224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38">
            <a:extLst>
              <a:ext uri="{FF2B5EF4-FFF2-40B4-BE49-F238E27FC236}">
                <a16:creationId xmlns:a16="http://schemas.microsoft.com/office/drawing/2014/main" id="{BC80AF57-ECD0-4F49-9F0F-1480F0A6B63D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2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2F5866-C1FA-0545-A735-AA47D8EE9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648D85C8-B20E-2A45-9438-25023EAF562C}"/>
              </a:ext>
            </a:extLst>
          </p:cNvPr>
          <p:cNvGrpSpPr/>
          <p:nvPr/>
        </p:nvGrpSpPr>
        <p:grpSpPr>
          <a:xfrm>
            <a:off x="3723114" y="814372"/>
            <a:ext cx="2694647" cy="830997"/>
            <a:chOff x="4030595" y="1769805"/>
            <a:chExt cx="2694647" cy="830997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C64B3298-854D-A847-9304-34C594B38D36}"/>
                </a:ext>
              </a:extLst>
            </p:cNvPr>
            <p:cNvSpPr/>
            <p:nvPr/>
          </p:nvSpPr>
          <p:spPr>
            <a:xfrm>
              <a:off x="4030595" y="1769805"/>
              <a:ext cx="14632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/>
                <a:t>K</a:t>
              </a:r>
              <a:r>
                <a:rPr lang="it-IT" sz="2800" dirty="0"/>
                <a:t>ineton</a:t>
              </a: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92E0008E-942C-3249-9121-282F366F0F8B}"/>
                </a:ext>
              </a:extLst>
            </p:cNvPr>
            <p:cNvSpPr/>
            <p:nvPr/>
          </p:nvSpPr>
          <p:spPr>
            <a:xfrm>
              <a:off x="5493816" y="1769805"/>
              <a:ext cx="123142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tx1">
                      <a:lumMod val="40000"/>
                      <a:lumOff val="60000"/>
                    </a:schemeClr>
                  </a:solidFill>
                </a:rPr>
                <a:t>ARP</a:t>
              </a:r>
            </a:p>
          </p:txBody>
        </p: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C7FFD574-CC87-9346-8F3E-8519C5453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841" y="4799323"/>
            <a:ext cx="10160000" cy="28321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864BADF4-CF6A-9E4A-8B41-B196D78901AA}"/>
              </a:ext>
            </a:extLst>
          </p:cNvPr>
          <p:cNvSpPr/>
          <p:nvPr/>
        </p:nvSpPr>
        <p:spPr>
          <a:xfrm>
            <a:off x="7602841" y="4276103"/>
            <a:ext cx="22152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i="1" dirty="0" err="1"/>
              <a:t>Developed</a:t>
            </a:r>
            <a:r>
              <a:rPr lang="it-IT" sz="2800" i="1" dirty="0"/>
              <a:t> by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E701F66-B862-0B40-AD4E-4B3A6AC560C2}"/>
              </a:ext>
            </a:extLst>
          </p:cNvPr>
          <p:cNvSpPr/>
          <p:nvPr/>
        </p:nvSpPr>
        <p:spPr>
          <a:xfrm>
            <a:off x="7859876" y="8550917"/>
            <a:ext cx="96459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/>
              <a:t>KARP è un </a:t>
            </a:r>
            <a:r>
              <a:rPr lang="it-IT" sz="3600" b="1" dirty="0"/>
              <a:t>ecosistema software</a:t>
            </a:r>
            <a:r>
              <a:rPr lang="it-IT" sz="3600" dirty="0"/>
              <a:t> progettato e sviluppato da Kineton che consente la gestione di </a:t>
            </a:r>
            <a:r>
              <a:rPr lang="it-IT" sz="3600" b="1" dirty="0" err="1"/>
              <a:t>announcements</a:t>
            </a:r>
            <a:r>
              <a:rPr lang="it-IT" sz="3600" dirty="0"/>
              <a:t> in real-time per applicazioni </a:t>
            </a:r>
            <a:r>
              <a:rPr lang="it-IT" sz="3600" b="1" dirty="0"/>
              <a:t>OTT</a:t>
            </a:r>
            <a:r>
              <a:rPr lang="it-IT" sz="3600" dirty="0"/>
              <a:t>.</a:t>
            </a:r>
            <a:endParaRPr lang="it-IT" sz="6000" b="1" dirty="0"/>
          </a:p>
        </p:txBody>
      </p:sp>
      <p:sp>
        <p:nvSpPr>
          <p:cNvPr id="11" name="Textfeld 36">
            <a:extLst>
              <a:ext uri="{FF2B5EF4-FFF2-40B4-BE49-F238E27FC236}">
                <a16:creationId xmlns:a16="http://schemas.microsoft.com/office/drawing/2014/main" id="{24A5125B-1498-E942-A266-B714791A23A1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</p:spTree>
    <p:extLst>
      <p:ext uri="{BB962C8B-B14F-4D97-AF65-F5344CB8AC3E}">
        <p14:creationId xmlns:p14="http://schemas.microsoft.com/office/powerpoint/2010/main" val="192425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38">
            <a:extLst>
              <a:ext uri="{FF2B5EF4-FFF2-40B4-BE49-F238E27FC236}">
                <a16:creationId xmlns:a16="http://schemas.microsoft.com/office/drawing/2014/main" id="{BC80AF57-ECD0-4F49-9F0F-1480F0A6B63D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3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2F5866-C1FA-0545-A735-AA47D8EE9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6CE1FEB3-D784-3040-9B7D-05469D6E54FA}"/>
              </a:ext>
            </a:extLst>
          </p:cNvPr>
          <p:cNvGrpSpPr/>
          <p:nvPr/>
        </p:nvGrpSpPr>
        <p:grpSpPr>
          <a:xfrm>
            <a:off x="3730115" y="814371"/>
            <a:ext cx="4017960" cy="830998"/>
            <a:chOff x="7758387" y="2286609"/>
            <a:chExt cx="4017960" cy="830998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C64B3298-854D-A847-9304-34C594B38D36}"/>
                </a:ext>
              </a:extLst>
            </p:cNvPr>
            <p:cNvSpPr/>
            <p:nvPr/>
          </p:nvSpPr>
          <p:spPr>
            <a:xfrm>
              <a:off x="7758387" y="2286610"/>
              <a:ext cx="52129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bg1">
                      <a:lumMod val="75000"/>
                    </a:schemeClr>
                  </a:solidFill>
                </a:rPr>
                <a:t>K</a:t>
              </a:r>
              <a:endParaRPr lang="it-IT" sz="4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92E0008E-942C-3249-9121-282F366F0F8B}"/>
                </a:ext>
              </a:extLst>
            </p:cNvPr>
            <p:cNvSpPr/>
            <p:nvPr/>
          </p:nvSpPr>
          <p:spPr>
            <a:xfrm>
              <a:off x="10918420" y="2286609"/>
              <a:ext cx="8579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tx1">
                      <a:lumMod val="40000"/>
                      <a:lumOff val="60000"/>
                    </a:schemeClr>
                  </a:solidFill>
                </a:rPr>
                <a:t>RP</a:t>
              </a:r>
            </a:p>
          </p:txBody>
        </p: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42246CA5-E396-9240-82DC-0C9E8E2BEC8A}"/>
                </a:ext>
              </a:extLst>
            </p:cNvPr>
            <p:cNvSpPr/>
            <p:nvPr/>
          </p:nvSpPr>
          <p:spPr>
            <a:xfrm>
              <a:off x="8279684" y="2286609"/>
              <a:ext cx="263873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 err="1"/>
                <a:t>A</a:t>
              </a:r>
              <a:r>
                <a:rPr lang="it-IT" sz="2800" b="1" dirty="0" err="1"/>
                <a:t>nnouncement</a:t>
              </a:r>
              <a:endParaRPr lang="it-IT" sz="2800" dirty="0"/>
            </a:p>
          </p:txBody>
        </p:sp>
      </p:grpSp>
      <p:sp>
        <p:nvSpPr>
          <p:cNvPr id="21" name="Rettangolo 20">
            <a:extLst>
              <a:ext uri="{FF2B5EF4-FFF2-40B4-BE49-F238E27FC236}">
                <a16:creationId xmlns:a16="http://schemas.microsoft.com/office/drawing/2014/main" id="{33A8C01C-D383-E245-AA87-1C4D16E0453A}"/>
              </a:ext>
            </a:extLst>
          </p:cNvPr>
          <p:cNvSpPr/>
          <p:nvPr/>
        </p:nvSpPr>
        <p:spPr>
          <a:xfrm>
            <a:off x="16916275" y="3115276"/>
            <a:ext cx="5762176" cy="7485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600" b="1" dirty="0"/>
              <a:t>KARP</a:t>
            </a:r>
            <a:r>
              <a:rPr lang="it-IT" sz="3600" dirty="0">
                <a:latin typeface="+mj-lt"/>
              </a:rPr>
              <a:t> è progettato per gestire </a:t>
            </a:r>
            <a:r>
              <a:rPr lang="it-IT" sz="3600" b="1" dirty="0" err="1"/>
              <a:t>template</a:t>
            </a:r>
            <a:r>
              <a:rPr lang="it-IT" sz="3600" dirty="0">
                <a:latin typeface="+mj-lt"/>
              </a:rPr>
              <a:t> di diverso tipo: dal classico </a:t>
            </a:r>
            <a:r>
              <a:rPr lang="it-IT" sz="3600" b="1" dirty="0"/>
              <a:t>L-Banner</a:t>
            </a:r>
            <a:r>
              <a:rPr lang="it-IT" sz="3600" dirty="0">
                <a:latin typeface="+mj-lt"/>
              </a:rPr>
              <a:t>, che si ottiene con </a:t>
            </a:r>
            <a:r>
              <a:rPr lang="it-IT" sz="3600" dirty="0" err="1">
                <a:latin typeface="+mj-lt"/>
              </a:rPr>
              <a:t>videoscaling</a:t>
            </a:r>
            <a:r>
              <a:rPr lang="it-IT" sz="3600" dirty="0">
                <a:latin typeface="+mj-lt"/>
              </a:rPr>
              <a:t> dello schermo principale, fino al </a:t>
            </a:r>
            <a:r>
              <a:rPr lang="it-IT" sz="3600" dirty="0" err="1">
                <a:latin typeface="+mj-lt"/>
              </a:rPr>
              <a:t>template</a:t>
            </a:r>
            <a:r>
              <a:rPr lang="it-IT" sz="3600" dirty="0">
                <a:latin typeface="+mj-lt"/>
              </a:rPr>
              <a:t> in </a:t>
            </a:r>
            <a:r>
              <a:rPr lang="it-IT" sz="3600" b="1" dirty="0" err="1"/>
              <a:t>overlay</a:t>
            </a:r>
            <a:r>
              <a:rPr lang="it-IT" sz="3600" dirty="0">
                <a:latin typeface="+mj-lt"/>
              </a:rPr>
              <a:t> che può essere posizionato attraverso la </a:t>
            </a:r>
            <a:r>
              <a:rPr lang="it-IT" sz="3600" dirty="0" err="1">
                <a:latin typeface="+mj-lt"/>
              </a:rPr>
              <a:t>dashboard</a:t>
            </a:r>
            <a:r>
              <a:rPr lang="it-IT" sz="3600" dirty="0">
                <a:latin typeface="+mj-lt"/>
              </a:rPr>
              <a:t> in qualsiasi punto dello schermo stesso.</a:t>
            </a:r>
            <a:endParaRPr lang="it-IT" sz="6000" b="1" dirty="0">
              <a:latin typeface="+mj-lt"/>
            </a:endParaRPr>
          </a:p>
        </p:txBody>
      </p:sp>
      <p:sp>
        <p:nvSpPr>
          <p:cNvPr id="22" name="Textfeld 36">
            <a:extLst>
              <a:ext uri="{FF2B5EF4-FFF2-40B4-BE49-F238E27FC236}">
                <a16:creationId xmlns:a16="http://schemas.microsoft.com/office/drawing/2014/main" id="{FD1FCE2A-47C5-4E46-9956-5BC69C80775B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51B504-B257-4845-BEE5-DF144A982D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700" y="4251795"/>
            <a:ext cx="9900907" cy="769623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F3CF888-684A-EE4E-ABC9-BF041AC2D6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155" y="8099911"/>
            <a:ext cx="8733472" cy="604625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51F4F42-00A1-1849-A78D-65EC0C6FB7E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472" y="1195663"/>
            <a:ext cx="12548839" cy="94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014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38">
            <a:extLst>
              <a:ext uri="{FF2B5EF4-FFF2-40B4-BE49-F238E27FC236}">
                <a16:creationId xmlns:a16="http://schemas.microsoft.com/office/drawing/2014/main" id="{BC80AF57-ECD0-4F49-9F0F-1480F0A6B63D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4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2F5866-C1FA-0545-A735-AA47D8EE9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249F7197-D1B2-6A47-9489-B68B0340F789}"/>
              </a:ext>
            </a:extLst>
          </p:cNvPr>
          <p:cNvGrpSpPr/>
          <p:nvPr/>
        </p:nvGrpSpPr>
        <p:grpSpPr>
          <a:xfrm>
            <a:off x="3723114" y="814214"/>
            <a:ext cx="3281705" cy="831313"/>
            <a:chOff x="8793908" y="2228049"/>
            <a:chExt cx="3281705" cy="831313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C64B3298-854D-A847-9304-34C594B38D36}"/>
                </a:ext>
              </a:extLst>
            </p:cNvPr>
            <p:cNvSpPr/>
            <p:nvPr/>
          </p:nvSpPr>
          <p:spPr>
            <a:xfrm>
              <a:off x="8793908" y="2228365"/>
              <a:ext cx="52129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bg1">
                      <a:lumMod val="75000"/>
                    </a:schemeClr>
                  </a:solidFill>
                </a:rPr>
                <a:t>K</a:t>
              </a:r>
              <a:endParaRPr lang="it-IT" sz="4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92E0008E-942C-3249-9121-282F366F0F8B}"/>
                </a:ext>
              </a:extLst>
            </p:cNvPr>
            <p:cNvSpPr/>
            <p:nvPr/>
          </p:nvSpPr>
          <p:spPr>
            <a:xfrm>
              <a:off x="11563934" y="2228049"/>
              <a:ext cx="51167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 err="1">
                  <a:solidFill>
                    <a:schemeClr val="tx1">
                      <a:lumMod val="40000"/>
                      <a:lumOff val="60000"/>
                    </a:schemeClr>
                  </a:solidFill>
                </a:rPr>
                <a:t>P</a:t>
              </a:r>
              <a:endParaRPr lang="it-IT" sz="4800" b="1" dirty="0">
                <a:solidFill>
                  <a:schemeClr val="tx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9EDF83CF-684D-4848-9183-15183F4DCCC7}"/>
                </a:ext>
              </a:extLst>
            </p:cNvPr>
            <p:cNvSpPr/>
            <p:nvPr/>
          </p:nvSpPr>
          <p:spPr>
            <a:xfrm>
              <a:off x="9315205" y="2228364"/>
              <a:ext cx="55816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bg1">
                      <a:lumMod val="75000"/>
                    </a:schemeClr>
                  </a:solidFill>
                </a:rPr>
                <a:t>A</a:t>
              </a:r>
              <a:endParaRPr lang="it-IT" sz="4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8FC6C94D-DB0C-1445-AE78-45C0EB197739}"/>
                </a:ext>
              </a:extLst>
            </p:cNvPr>
            <p:cNvSpPr/>
            <p:nvPr/>
          </p:nvSpPr>
          <p:spPr>
            <a:xfrm>
              <a:off x="9769853" y="2228363"/>
              <a:ext cx="179408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/>
                <a:t>R</a:t>
              </a:r>
              <a:r>
                <a:rPr lang="it-IT" sz="2800" dirty="0"/>
                <a:t>eal-Time</a:t>
              </a:r>
              <a:endParaRPr lang="it-IT" sz="4800" dirty="0"/>
            </a:p>
          </p:txBody>
        </p:sp>
      </p:grpSp>
      <p:pic>
        <p:nvPicPr>
          <p:cNvPr id="24" name="Immagine 23">
            <a:extLst>
              <a:ext uri="{FF2B5EF4-FFF2-40B4-BE49-F238E27FC236}">
                <a16:creationId xmlns:a16="http://schemas.microsoft.com/office/drawing/2014/main" id="{B2DAD9DA-1F10-1D42-ABC9-8A1282B8E3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2870" y="3009885"/>
            <a:ext cx="10551909" cy="5932552"/>
          </a:xfrm>
          <a:prstGeom prst="rect">
            <a:avLst/>
          </a:prstGeom>
          <a:effectLst>
            <a:outerShdw blurRad="990600" sx="102000" sy="102000" algn="ctr" rotWithShape="0">
              <a:prstClr val="black">
                <a:alpha val="33000"/>
              </a:prstClr>
            </a:outerShdw>
          </a:effectLst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277F9156-828E-414E-A7C9-99B677556182}"/>
              </a:ext>
            </a:extLst>
          </p:cNvPr>
          <p:cNvSpPr/>
          <p:nvPr/>
        </p:nvSpPr>
        <p:spPr>
          <a:xfrm>
            <a:off x="3010521" y="10118296"/>
            <a:ext cx="20504997" cy="2499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600" dirty="0">
                <a:latin typeface="+mj-lt"/>
              </a:rPr>
              <a:t>Per consentire </a:t>
            </a:r>
            <a:r>
              <a:rPr lang="it-IT" sz="3600" b="1" dirty="0"/>
              <a:t>aggiornamenti istantanei</a:t>
            </a:r>
            <a:r>
              <a:rPr lang="it-IT" sz="3600" dirty="0">
                <a:latin typeface="+mj-lt"/>
              </a:rPr>
              <a:t>, KARP utilizza i </a:t>
            </a:r>
            <a:r>
              <a:rPr lang="it-IT" sz="3600" b="1" dirty="0"/>
              <a:t>Server-</a:t>
            </a:r>
            <a:r>
              <a:rPr lang="it-IT" sz="3600" b="1" dirty="0" err="1"/>
              <a:t>Sent</a:t>
            </a:r>
            <a:r>
              <a:rPr lang="it-IT" sz="3600" b="1" dirty="0"/>
              <a:t> </a:t>
            </a:r>
            <a:r>
              <a:rPr lang="it-IT" sz="3600" b="1" dirty="0" err="1"/>
              <a:t>Events</a:t>
            </a:r>
            <a:r>
              <a:rPr lang="it-IT" sz="3600" dirty="0">
                <a:latin typeface="+mj-lt"/>
              </a:rPr>
              <a:t>: è una tecnologia </a:t>
            </a:r>
            <a:r>
              <a:rPr lang="it-IT" sz="3600" dirty="0" err="1">
                <a:latin typeface="+mj-lt"/>
              </a:rPr>
              <a:t>push</a:t>
            </a:r>
            <a:r>
              <a:rPr lang="it-IT" sz="3600" dirty="0">
                <a:latin typeface="+mj-lt"/>
              </a:rPr>
              <a:t> che consente ad un client di ricevere aggiornamenti automatici da un server tramite connessione HTTP. L'API </a:t>
            </a:r>
            <a:r>
              <a:rPr lang="it-IT" sz="3600" b="1" dirty="0" err="1">
                <a:latin typeface="+mj-lt"/>
              </a:rPr>
              <a:t>EventSource</a:t>
            </a:r>
            <a:r>
              <a:rPr lang="it-IT" sz="3600" dirty="0">
                <a:latin typeface="+mj-lt"/>
              </a:rPr>
              <a:t> per gli eventi inviati dal server è standardizzata come parte di HTML5 dal W3C.</a:t>
            </a:r>
            <a:endParaRPr lang="it-IT" sz="6000" b="1" dirty="0">
              <a:latin typeface="+mj-lt"/>
            </a:endParaRPr>
          </a:p>
        </p:txBody>
      </p:sp>
      <p:sp>
        <p:nvSpPr>
          <p:cNvPr id="12" name="Textfeld 36">
            <a:extLst>
              <a:ext uri="{FF2B5EF4-FFF2-40B4-BE49-F238E27FC236}">
                <a16:creationId xmlns:a16="http://schemas.microsoft.com/office/drawing/2014/main" id="{F5672A76-458B-E34E-91F2-E1225860AD35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</p:spTree>
    <p:extLst>
      <p:ext uri="{BB962C8B-B14F-4D97-AF65-F5344CB8AC3E}">
        <p14:creationId xmlns:p14="http://schemas.microsoft.com/office/powerpoint/2010/main" val="710913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38">
            <a:extLst>
              <a:ext uri="{FF2B5EF4-FFF2-40B4-BE49-F238E27FC236}">
                <a16:creationId xmlns:a16="http://schemas.microsoft.com/office/drawing/2014/main" id="{BC80AF57-ECD0-4F49-9F0F-1480F0A6B63D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5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2F5866-C1FA-0545-A735-AA47D8EE9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249F7197-D1B2-6A47-9489-B68B0340F789}"/>
              </a:ext>
            </a:extLst>
          </p:cNvPr>
          <p:cNvGrpSpPr/>
          <p:nvPr/>
        </p:nvGrpSpPr>
        <p:grpSpPr>
          <a:xfrm>
            <a:off x="3723114" y="805987"/>
            <a:ext cx="3147092" cy="847767"/>
            <a:chOff x="8793907" y="2222864"/>
            <a:chExt cx="3147092" cy="847767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C64B3298-854D-A847-9304-34C594B38D36}"/>
                </a:ext>
              </a:extLst>
            </p:cNvPr>
            <p:cNvSpPr/>
            <p:nvPr/>
          </p:nvSpPr>
          <p:spPr>
            <a:xfrm>
              <a:off x="8793907" y="2228365"/>
              <a:ext cx="52129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bg1">
                      <a:lumMod val="75000"/>
                    </a:schemeClr>
                  </a:solidFill>
                </a:rPr>
                <a:t>K</a:t>
              </a:r>
              <a:endParaRPr lang="it-IT" sz="4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92E0008E-942C-3249-9121-282F366F0F8B}"/>
                </a:ext>
              </a:extLst>
            </p:cNvPr>
            <p:cNvSpPr/>
            <p:nvPr/>
          </p:nvSpPr>
          <p:spPr>
            <a:xfrm>
              <a:off x="10320811" y="2222864"/>
              <a:ext cx="162018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/>
                <a:t>P</a:t>
              </a:r>
              <a:r>
                <a:rPr lang="it-IT" sz="2800" b="1" dirty="0"/>
                <a:t>latform</a:t>
              </a: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9EDF83CF-684D-4848-9183-15183F4DCCC7}"/>
                </a:ext>
              </a:extLst>
            </p:cNvPr>
            <p:cNvSpPr/>
            <p:nvPr/>
          </p:nvSpPr>
          <p:spPr>
            <a:xfrm>
              <a:off x="9315205" y="2239634"/>
              <a:ext cx="55816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>
                  <a:solidFill>
                    <a:schemeClr val="bg1">
                      <a:lumMod val="75000"/>
                    </a:schemeClr>
                  </a:solidFill>
                </a:rPr>
                <a:t>A</a:t>
              </a:r>
              <a:endParaRPr lang="it-IT" sz="4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8FC6C94D-DB0C-1445-AE78-45C0EB197739}"/>
                </a:ext>
              </a:extLst>
            </p:cNvPr>
            <p:cNvSpPr/>
            <p:nvPr/>
          </p:nvSpPr>
          <p:spPr>
            <a:xfrm>
              <a:off x="9799513" y="2231249"/>
              <a:ext cx="53091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4800" b="1" dirty="0" err="1">
                  <a:solidFill>
                    <a:schemeClr val="bg1">
                      <a:lumMod val="75000"/>
                    </a:schemeClr>
                  </a:solidFill>
                </a:rPr>
                <a:t>R</a:t>
              </a:r>
              <a:endParaRPr lang="it-IT" sz="4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Immagine 11">
            <a:extLst>
              <a:ext uri="{FF2B5EF4-FFF2-40B4-BE49-F238E27FC236}">
                <a16:creationId xmlns:a16="http://schemas.microsoft.com/office/drawing/2014/main" id="{B47C76E0-B041-6946-8F19-1A2CD0CC6E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972" y="3756534"/>
            <a:ext cx="10907667" cy="6202931"/>
          </a:xfrm>
          <a:prstGeom prst="rect">
            <a:avLst/>
          </a:prstGeom>
          <a:effectLst>
            <a:outerShdw blurRad="787400" sx="102000" sy="102000" algn="ctr" rotWithShape="0">
              <a:prstClr val="black">
                <a:alpha val="24000"/>
              </a:prstClr>
            </a:outerShdw>
          </a:effectLst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4380B978-CADC-B541-9D3B-670FDCA3A49A}"/>
              </a:ext>
            </a:extLst>
          </p:cNvPr>
          <p:cNvSpPr/>
          <p:nvPr/>
        </p:nvSpPr>
        <p:spPr>
          <a:xfrm>
            <a:off x="15343028" y="3946272"/>
            <a:ext cx="7557612" cy="665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600" dirty="0">
                <a:latin typeface="+mj-lt"/>
              </a:rPr>
              <a:t>La </a:t>
            </a:r>
            <a:r>
              <a:rPr lang="it-IT" sz="3600" b="1" dirty="0"/>
              <a:t>Dashboard</a:t>
            </a:r>
            <a:r>
              <a:rPr lang="it-IT" sz="3600" dirty="0">
                <a:latin typeface="+mj-lt"/>
              </a:rPr>
              <a:t> di KARP è ideata per gestire l’</a:t>
            </a:r>
            <a:r>
              <a:rPr lang="it-IT" sz="3600" dirty="0" err="1">
                <a:latin typeface="+mj-lt"/>
              </a:rPr>
              <a:t>announcement</a:t>
            </a:r>
            <a:r>
              <a:rPr lang="it-IT" sz="3600" dirty="0">
                <a:latin typeface="+mj-lt"/>
              </a:rPr>
              <a:t> in modo semplice ed efficace: oltre a creare, pianificare e lanciare le </a:t>
            </a:r>
            <a:r>
              <a:rPr lang="it-IT" sz="3600" b="1" dirty="0"/>
              <a:t>campagne</a:t>
            </a:r>
            <a:r>
              <a:rPr lang="it-IT" sz="3600" dirty="0">
                <a:latin typeface="+mj-lt"/>
              </a:rPr>
              <a:t>, è in grado di interfacciarsi con i diversi </a:t>
            </a:r>
            <a:r>
              <a:rPr lang="it-IT" sz="3600" b="1" dirty="0"/>
              <a:t>palinsesti</a:t>
            </a:r>
            <a:r>
              <a:rPr lang="it-IT" sz="3600" dirty="0">
                <a:latin typeface="+mj-lt"/>
              </a:rPr>
              <a:t> per rendere il processo di creazione delle campagne stesse il più </a:t>
            </a:r>
            <a:r>
              <a:rPr lang="it-IT" sz="3600" b="1" dirty="0"/>
              <a:t>semplice</a:t>
            </a:r>
            <a:r>
              <a:rPr lang="it-IT" sz="3600" dirty="0">
                <a:latin typeface="+mj-lt"/>
              </a:rPr>
              <a:t> possibile. </a:t>
            </a:r>
            <a:endParaRPr lang="it-IT" sz="6000" b="1" dirty="0">
              <a:latin typeface="+mj-lt"/>
            </a:endParaRPr>
          </a:p>
        </p:txBody>
      </p:sp>
      <p:sp>
        <p:nvSpPr>
          <p:cNvPr id="13" name="Textfeld 36">
            <a:extLst>
              <a:ext uri="{FF2B5EF4-FFF2-40B4-BE49-F238E27FC236}">
                <a16:creationId xmlns:a16="http://schemas.microsoft.com/office/drawing/2014/main" id="{AF0B4801-06A7-EF46-AE4A-9556EB388669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</p:spTree>
    <p:extLst>
      <p:ext uri="{BB962C8B-B14F-4D97-AF65-F5344CB8AC3E}">
        <p14:creationId xmlns:p14="http://schemas.microsoft.com/office/powerpoint/2010/main" val="2939689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38">
            <a:extLst>
              <a:ext uri="{FF2B5EF4-FFF2-40B4-BE49-F238E27FC236}">
                <a16:creationId xmlns:a16="http://schemas.microsoft.com/office/drawing/2014/main" id="{BC80AF57-ECD0-4F49-9F0F-1480F0A6B63D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6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2F5866-C1FA-0545-A735-AA47D8EE9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C34302E-0FC8-1242-9BFD-5AD0B4664819}"/>
              </a:ext>
            </a:extLst>
          </p:cNvPr>
          <p:cNvSpPr txBox="1"/>
          <p:nvPr/>
        </p:nvSpPr>
        <p:spPr>
          <a:xfrm>
            <a:off x="4155725" y="906705"/>
            <a:ext cx="2794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latin typeface="Century Gothic" panose="020B0502020202020204" pitchFamily="34" charset="0"/>
              </a:rPr>
              <a:t>Architettura</a:t>
            </a:r>
          </a:p>
        </p:txBody>
      </p:sp>
      <p:sp>
        <p:nvSpPr>
          <p:cNvPr id="61" name="Textfeld 36">
            <a:extLst>
              <a:ext uri="{FF2B5EF4-FFF2-40B4-BE49-F238E27FC236}">
                <a16:creationId xmlns:a16="http://schemas.microsoft.com/office/drawing/2014/main" id="{1843ACF0-719D-FF44-B448-86F77A5F590A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518EC01-FB21-6F46-9FC0-0F91C0EFF1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1125" y="2182232"/>
            <a:ext cx="21615400" cy="993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82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38">
            <a:extLst>
              <a:ext uri="{FF2B5EF4-FFF2-40B4-BE49-F238E27FC236}">
                <a16:creationId xmlns:a16="http://schemas.microsoft.com/office/drawing/2014/main" id="{BC80AF57-ECD0-4F49-9F0F-1480F0A6B63D}"/>
              </a:ext>
            </a:extLst>
          </p:cNvPr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t>0</a:t>
            </a:r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7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2F5866-C1FA-0545-A735-AA47D8EE99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C34302E-0FC8-1242-9BFD-5AD0B4664819}"/>
              </a:ext>
            </a:extLst>
          </p:cNvPr>
          <p:cNvSpPr txBox="1"/>
          <p:nvPr/>
        </p:nvSpPr>
        <p:spPr>
          <a:xfrm>
            <a:off x="4155725" y="906705"/>
            <a:ext cx="4891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latin typeface="Century Gothic" panose="020B0502020202020204" pitchFamily="34" charset="0"/>
              </a:rPr>
              <a:t>Ad Server Integration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DA30936-D225-644D-ACA9-7D395FF8F0D9}"/>
              </a:ext>
            </a:extLst>
          </p:cNvPr>
          <p:cNvSpPr/>
          <p:nvPr/>
        </p:nvSpPr>
        <p:spPr>
          <a:xfrm>
            <a:off x="14212492" y="3115309"/>
            <a:ext cx="9529321" cy="7485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600" dirty="0">
                <a:latin typeface="+mj-lt"/>
              </a:rPr>
              <a:t>KARP è un prodotto </a:t>
            </a:r>
            <a:r>
              <a:rPr lang="it-IT" sz="3600" b="1" dirty="0">
                <a:latin typeface="+mj-lt"/>
              </a:rPr>
              <a:t>agnostico</a:t>
            </a:r>
            <a:r>
              <a:rPr lang="it-IT" sz="3600" dirty="0">
                <a:latin typeface="+mj-lt"/>
              </a:rPr>
              <a:t>, e lo è per scelta progettuale. Invece di consegnare al cliente un prodotto «</a:t>
            </a:r>
            <a:r>
              <a:rPr lang="it-IT" sz="3600" i="1" dirty="0">
                <a:latin typeface="+mj-lt"/>
              </a:rPr>
              <a:t>a scatola chiusa</a:t>
            </a:r>
            <a:r>
              <a:rPr lang="it-IT" sz="3600" dirty="0">
                <a:latin typeface="+mj-lt"/>
              </a:rPr>
              <a:t>», KARP implementa le funzionalità base della gestione degli </a:t>
            </a:r>
            <a:r>
              <a:rPr lang="it-IT" sz="3600" dirty="0" err="1">
                <a:latin typeface="+mj-lt"/>
              </a:rPr>
              <a:t>announcement</a:t>
            </a:r>
            <a:r>
              <a:rPr lang="it-IT" sz="3600" dirty="0">
                <a:latin typeface="+mj-lt"/>
              </a:rPr>
              <a:t> e rimane aperto a tutte quelle che sono le </a:t>
            </a:r>
            <a:r>
              <a:rPr lang="it-IT" sz="3600" b="1" dirty="0">
                <a:latin typeface="+mj-lt"/>
              </a:rPr>
              <a:t>funzionalità</a:t>
            </a:r>
            <a:r>
              <a:rPr lang="it-IT" sz="3600" dirty="0">
                <a:latin typeface="+mj-lt"/>
              </a:rPr>
              <a:t> che possono </a:t>
            </a:r>
            <a:r>
              <a:rPr lang="it-IT" sz="3600" b="1" dirty="0">
                <a:latin typeface="+mj-lt"/>
              </a:rPr>
              <a:t>aderire</a:t>
            </a:r>
            <a:r>
              <a:rPr lang="it-IT" sz="3600" dirty="0">
                <a:latin typeface="+mj-lt"/>
              </a:rPr>
              <a:t> alle necessità del contraente. Una di queste, è l’integrazione con altri </a:t>
            </a:r>
            <a:r>
              <a:rPr lang="it-IT" sz="3600" b="1" dirty="0">
                <a:latin typeface="+mj-lt"/>
              </a:rPr>
              <a:t>Ad Server</a:t>
            </a:r>
            <a:r>
              <a:rPr lang="it-IT" sz="3600" dirty="0">
                <a:latin typeface="+mj-lt"/>
              </a:rPr>
              <a:t>, come Google Ad Manager.</a:t>
            </a:r>
          </a:p>
        </p:txBody>
      </p:sp>
      <p:sp>
        <p:nvSpPr>
          <p:cNvPr id="8" name="Textfeld 36">
            <a:extLst>
              <a:ext uri="{FF2B5EF4-FFF2-40B4-BE49-F238E27FC236}">
                <a16:creationId xmlns:a16="http://schemas.microsoft.com/office/drawing/2014/main" id="{71413418-377B-8F4F-A608-D138F5A32771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98547EF-417D-7C47-BE4B-23C4630E7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88" y="3438006"/>
            <a:ext cx="10207899" cy="683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23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feld 30"/>
          <p:cNvSpPr txBox="1"/>
          <p:nvPr/>
        </p:nvSpPr>
        <p:spPr>
          <a:xfrm>
            <a:off x="3180997" y="3857297"/>
            <a:ext cx="56956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+mj-lt"/>
              </a:rPr>
              <a:t>KINETON s.r.l.</a:t>
            </a: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-30267" y="6542530"/>
            <a:ext cx="1963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3500" smtClean="0">
                <a:solidFill>
                  <a:schemeClr val="bg2"/>
                </a:solidFill>
                <a:latin typeface="Century Gothic" panose="020B0502020202020204" pitchFamily="34" charset="0"/>
                <a:cs typeface="Calibri Light"/>
              </a:rPr>
              <a:pPr algn="ctr"/>
              <a:t>8</a:t>
            </a:fld>
            <a:endParaRPr lang="de-DE" sz="3500" b="1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4" name="Gerader Verbinder 23"/>
          <p:cNvCxnSpPr/>
          <p:nvPr/>
        </p:nvCxnSpPr>
        <p:spPr>
          <a:xfrm>
            <a:off x="23961266" y="6232266"/>
            <a:ext cx="0" cy="125147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2BB0CF6E-A2B0-BB49-8556-71FBEA6D3E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521" y="689937"/>
            <a:ext cx="712593" cy="1079868"/>
          </a:xfrm>
          <a:prstGeom prst="rect">
            <a:avLst/>
          </a:prstGeom>
        </p:spPr>
      </p:pic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1F2DC65F-B8DF-814F-915D-E94A3FA78894}"/>
              </a:ext>
            </a:extLst>
          </p:cNvPr>
          <p:cNvSpPr txBox="1">
            <a:spLocks/>
          </p:cNvSpPr>
          <p:nvPr/>
        </p:nvSpPr>
        <p:spPr>
          <a:xfrm>
            <a:off x="4397941" y="5700186"/>
            <a:ext cx="8542807" cy="62668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i="1" dirty="0">
                <a:latin typeface="+mj-lt"/>
                <a:hlinkClick r:id="rId4"/>
              </a:rPr>
              <a:t>karp@kineton.it</a:t>
            </a:r>
            <a:r>
              <a:rPr lang="it-IT" sz="2800" i="1" dirty="0">
                <a:latin typeface="+mj-lt"/>
              </a:rPr>
              <a:t>;</a:t>
            </a:r>
          </a:p>
          <a:p>
            <a:pPr marL="0" indent="0">
              <a:buNone/>
            </a:pPr>
            <a:endParaRPr lang="it-IT" sz="2800" i="1" dirty="0">
              <a:latin typeface="+mj-lt"/>
            </a:endParaRPr>
          </a:p>
        </p:txBody>
      </p:sp>
      <p:sp>
        <p:nvSpPr>
          <p:cNvPr id="11" name="Freeform 160">
            <a:extLst>
              <a:ext uri="{FF2B5EF4-FFF2-40B4-BE49-F238E27FC236}">
                <a16:creationId xmlns:a16="http://schemas.microsoft.com/office/drawing/2014/main" id="{F2BB50DC-9539-3F48-B947-096D7BA82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6273" y="5700187"/>
            <a:ext cx="575583" cy="402169"/>
          </a:xfrm>
          <a:custGeom>
            <a:avLst/>
            <a:gdLst>
              <a:gd name="T0" fmla="*/ 410 w 601"/>
              <a:gd name="T1" fmla="*/ 191 h 418"/>
              <a:gd name="T2" fmla="*/ 410 w 601"/>
              <a:gd name="T3" fmla="*/ 191 h 418"/>
              <a:gd name="T4" fmla="*/ 593 w 601"/>
              <a:gd name="T5" fmla="*/ 7 h 418"/>
              <a:gd name="T6" fmla="*/ 600 w 601"/>
              <a:gd name="T7" fmla="*/ 28 h 418"/>
              <a:gd name="T8" fmla="*/ 600 w 601"/>
              <a:gd name="T9" fmla="*/ 388 h 418"/>
              <a:gd name="T10" fmla="*/ 593 w 601"/>
              <a:gd name="T11" fmla="*/ 410 h 418"/>
              <a:gd name="T12" fmla="*/ 410 w 601"/>
              <a:gd name="T13" fmla="*/ 191 h 418"/>
              <a:gd name="T14" fmla="*/ 7 w 601"/>
              <a:gd name="T15" fmla="*/ 7 h 418"/>
              <a:gd name="T16" fmla="*/ 7 w 601"/>
              <a:gd name="T17" fmla="*/ 7 h 418"/>
              <a:gd name="T18" fmla="*/ 28 w 601"/>
              <a:gd name="T19" fmla="*/ 0 h 418"/>
              <a:gd name="T20" fmla="*/ 572 w 601"/>
              <a:gd name="T21" fmla="*/ 0 h 418"/>
              <a:gd name="T22" fmla="*/ 593 w 601"/>
              <a:gd name="T23" fmla="*/ 7 h 418"/>
              <a:gd name="T24" fmla="*/ 297 w 601"/>
              <a:gd name="T25" fmla="*/ 240 h 418"/>
              <a:gd name="T26" fmla="*/ 7 w 601"/>
              <a:gd name="T27" fmla="*/ 7 h 418"/>
              <a:gd name="T28" fmla="*/ 7 w 601"/>
              <a:gd name="T29" fmla="*/ 410 h 418"/>
              <a:gd name="T30" fmla="*/ 7 w 601"/>
              <a:gd name="T31" fmla="*/ 410 h 418"/>
              <a:gd name="T32" fmla="*/ 0 w 601"/>
              <a:gd name="T33" fmla="*/ 388 h 418"/>
              <a:gd name="T34" fmla="*/ 0 w 601"/>
              <a:gd name="T35" fmla="*/ 28 h 418"/>
              <a:gd name="T36" fmla="*/ 7 w 601"/>
              <a:gd name="T37" fmla="*/ 7 h 418"/>
              <a:gd name="T38" fmla="*/ 191 w 601"/>
              <a:gd name="T39" fmla="*/ 191 h 418"/>
              <a:gd name="T40" fmla="*/ 7 w 601"/>
              <a:gd name="T41" fmla="*/ 410 h 418"/>
              <a:gd name="T42" fmla="*/ 297 w 601"/>
              <a:gd name="T43" fmla="*/ 297 h 418"/>
              <a:gd name="T44" fmla="*/ 297 w 601"/>
              <a:gd name="T45" fmla="*/ 297 h 418"/>
              <a:gd name="T46" fmla="*/ 374 w 601"/>
              <a:gd name="T47" fmla="*/ 219 h 418"/>
              <a:gd name="T48" fmla="*/ 593 w 601"/>
              <a:gd name="T49" fmla="*/ 410 h 418"/>
              <a:gd name="T50" fmla="*/ 572 w 601"/>
              <a:gd name="T51" fmla="*/ 417 h 418"/>
              <a:gd name="T52" fmla="*/ 28 w 601"/>
              <a:gd name="T53" fmla="*/ 417 h 418"/>
              <a:gd name="T54" fmla="*/ 7 w 601"/>
              <a:gd name="T55" fmla="*/ 410 h 418"/>
              <a:gd name="T56" fmla="*/ 219 w 601"/>
              <a:gd name="T57" fmla="*/ 219 h 418"/>
              <a:gd name="T58" fmla="*/ 297 w 601"/>
              <a:gd name="T59" fmla="*/ 297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01" h="418">
                <a:moveTo>
                  <a:pt x="410" y="191"/>
                </a:moveTo>
                <a:lnTo>
                  <a:pt x="410" y="191"/>
                </a:lnTo>
                <a:cubicBezTo>
                  <a:pt x="593" y="7"/>
                  <a:pt x="593" y="7"/>
                  <a:pt x="593" y="7"/>
                </a:cubicBezTo>
                <a:cubicBezTo>
                  <a:pt x="600" y="14"/>
                  <a:pt x="600" y="21"/>
                  <a:pt x="600" y="28"/>
                </a:cubicBezTo>
                <a:cubicBezTo>
                  <a:pt x="600" y="388"/>
                  <a:pt x="600" y="388"/>
                  <a:pt x="600" y="388"/>
                </a:cubicBezTo>
                <a:cubicBezTo>
                  <a:pt x="600" y="395"/>
                  <a:pt x="600" y="403"/>
                  <a:pt x="593" y="410"/>
                </a:cubicBezTo>
                <a:lnTo>
                  <a:pt x="410" y="191"/>
                </a:lnTo>
                <a:close/>
                <a:moveTo>
                  <a:pt x="7" y="7"/>
                </a:moveTo>
                <a:lnTo>
                  <a:pt x="7" y="7"/>
                </a:lnTo>
                <a:cubicBezTo>
                  <a:pt x="14" y="7"/>
                  <a:pt x="21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79" y="0"/>
                  <a:pt x="586" y="7"/>
                  <a:pt x="593" y="7"/>
                </a:cubicBezTo>
                <a:cubicBezTo>
                  <a:pt x="297" y="240"/>
                  <a:pt x="297" y="240"/>
                  <a:pt x="297" y="240"/>
                </a:cubicBezTo>
                <a:lnTo>
                  <a:pt x="7" y="7"/>
                </a:lnTo>
                <a:close/>
                <a:moveTo>
                  <a:pt x="7" y="410"/>
                </a:moveTo>
                <a:lnTo>
                  <a:pt x="7" y="410"/>
                </a:lnTo>
                <a:cubicBezTo>
                  <a:pt x="0" y="403"/>
                  <a:pt x="0" y="395"/>
                  <a:pt x="0" y="38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0" y="14"/>
                  <a:pt x="7" y="7"/>
                </a:cubicBezTo>
                <a:cubicBezTo>
                  <a:pt x="191" y="191"/>
                  <a:pt x="191" y="191"/>
                  <a:pt x="191" y="191"/>
                </a:cubicBezTo>
                <a:lnTo>
                  <a:pt x="7" y="410"/>
                </a:lnTo>
                <a:close/>
                <a:moveTo>
                  <a:pt x="297" y="297"/>
                </a:moveTo>
                <a:lnTo>
                  <a:pt x="297" y="297"/>
                </a:lnTo>
                <a:cubicBezTo>
                  <a:pt x="374" y="219"/>
                  <a:pt x="374" y="219"/>
                  <a:pt x="374" y="219"/>
                </a:cubicBezTo>
                <a:cubicBezTo>
                  <a:pt x="593" y="410"/>
                  <a:pt x="593" y="410"/>
                  <a:pt x="593" y="410"/>
                </a:cubicBezTo>
                <a:cubicBezTo>
                  <a:pt x="586" y="417"/>
                  <a:pt x="579" y="417"/>
                  <a:pt x="572" y="417"/>
                </a:cubicBezTo>
                <a:cubicBezTo>
                  <a:pt x="28" y="417"/>
                  <a:pt x="28" y="417"/>
                  <a:pt x="28" y="417"/>
                </a:cubicBezTo>
                <a:cubicBezTo>
                  <a:pt x="21" y="417"/>
                  <a:pt x="14" y="417"/>
                  <a:pt x="7" y="410"/>
                </a:cubicBezTo>
                <a:cubicBezTo>
                  <a:pt x="219" y="219"/>
                  <a:pt x="219" y="219"/>
                  <a:pt x="219" y="219"/>
                </a:cubicBezTo>
                <a:lnTo>
                  <a:pt x="297" y="297"/>
                </a:lnTo>
                <a:close/>
              </a:path>
            </a:pathLst>
          </a:custGeom>
          <a:solidFill>
            <a:srgbClr val="454545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49687722-19F5-F545-8C71-0E7CB991F8EA}"/>
              </a:ext>
            </a:extLst>
          </p:cNvPr>
          <p:cNvSpPr txBox="1">
            <a:spLocks/>
          </p:cNvSpPr>
          <p:nvPr/>
        </p:nvSpPr>
        <p:spPr>
          <a:xfrm>
            <a:off x="3270376" y="7213382"/>
            <a:ext cx="6110677" cy="661990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sz="2400" i="1" dirty="0">
              <a:latin typeface="+mj-lt"/>
            </a:endParaRPr>
          </a:p>
        </p:txBody>
      </p:sp>
      <p:sp>
        <p:nvSpPr>
          <p:cNvPr id="15" name="Freeform 127">
            <a:extLst>
              <a:ext uri="{FF2B5EF4-FFF2-40B4-BE49-F238E27FC236}">
                <a16:creationId xmlns:a16="http://schemas.microsoft.com/office/drawing/2014/main" id="{ED26E6FC-7C6D-2740-84B8-1954D17BC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6105" y="6501003"/>
            <a:ext cx="435918" cy="584200"/>
          </a:xfrm>
          <a:custGeom>
            <a:avLst/>
            <a:gdLst>
              <a:gd name="T0" fmla="*/ 29445154 w 453"/>
              <a:gd name="T1" fmla="*/ 78678142 h 609"/>
              <a:gd name="T2" fmla="*/ 29445154 w 453"/>
              <a:gd name="T3" fmla="*/ 78678142 h 609"/>
              <a:gd name="T4" fmla="*/ 0 w 453"/>
              <a:gd name="T5" fmla="*/ 29245613 h 609"/>
              <a:gd name="T6" fmla="*/ 29445154 w 453"/>
              <a:gd name="T7" fmla="*/ 0 h 609"/>
              <a:gd name="T8" fmla="*/ 58889948 w 453"/>
              <a:gd name="T9" fmla="*/ 29245613 h 609"/>
              <a:gd name="T10" fmla="*/ 29445154 w 453"/>
              <a:gd name="T11" fmla="*/ 78678142 h 609"/>
              <a:gd name="T12" fmla="*/ 29445154 w 453"/>
              <a:gd name="T13" fmla="*/ 10093638 h 609"/>
              <a:gd name="T14" fmla="*/ 29445154 w 453"/>
              <a:gd name="T15" fmla="*/ 10093638 h 609"/>
              <a:gd name="T16" fmla="*/ 10162289 w 453"/>
              <a:gd name="T17" fmla="*/ 29245613 h 609"/>
              <a:gd name="T18" fmla="*/ 29445154 w 453"/>
              <a:gd name="T19" fmla="*/ 49432889 h 609"/>
              <a:gd name="T20" fmla="*/ 49769732 w 453"/>
              <a:gd name="T21" fmla="*/ 29245613 h 609"/>
              <a:gd name="T22" fmla="*/ 29445154 w 453"/>
              <a:gd name="T23" fmla="*/ 10093638 h 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53" h="609">
                <a:moveTo>
                  <a:pt x="226" y="608"/>
                </a:moveTo>
                <a:lnTo>
                  <a:pt x="226" y="608"/>
                </a:lnTo>
                <a:cubicBezTo>
                  <a:pt x="226" y="608"/>
                  <a:pt x="0" y="354"/>
                  <a:pt x="0" y="226"/>
                </a:cubicBezTo>
                <a:cubicBezTo>
                  <a:pt x="0" y="106"/>
                  <a:pt x="106" y="0"/>
                  <a:pt x="226" y="0"/>
                </a:cubicBezTo>
                <a:cubicBezTo>
                  <a:pt x="354" y="0"/>
                  <a:pt x="452" y="106"/>
                  <a:pt x="452" y="226"/>
                </a:cubicBezTo>
                <a:cubicBezTo>
                  <a:pt x="452" y="354"/>
                  <a:pt x="226" y="608"/>
                  <a:pt x="226" y="608"/>
                </a:cubicBezTo>
                <a:close/>
                <a:moveTo>
                  <a:pt x="226" y="78"/>
                </a:moveTo>
                <a:lnTo>
                  <a:pt x="226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6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6" y="78"/>
                </a:cubicBezTo>
                <a:close/>
              </a:path>
            </a:pathLst>
          </a:custGeom>
          <a:solidFill>
            <a:srgbClr val="454545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3700628-FBBA-0C43-9E3E-F32F9251AAD3}"/>
              </a:ext>
            </a:extLst>
          </p:cNvPr>
          <p:cNvSpPr/>
          <p:nvPr/>
        </p:nvSpPr>
        <p:spPr>
          <a:xfrm>
            <a:off x="4366658" y="6550895"/>
            <a:ext cx="52651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>
                <a:latin typeface="+mj-lt"/>
              </a:rPr>
              <a:t>Via E. Gianturco 23, </a:t>
            </a:r>
            <a:r>
              <a:rPr lang="it-IT" sz="2800">
                <a:latin typeface="+mj-lt"/>
              </a:rPr>
              <a:t>80146 – </a:t>
            </a:r>
            <a:r>
              <a:rPr lang="it-IT" sz="2800" b="1">
                <a:latin typeface="+mj-lt"/>
              </a:rPr>
              <a:t>Napoli</a:t>
            </a:r>
            <a:br>
              <a:rPr lang="it-IT" sz="2800">
                <a:latin typeface="+mj-lt"/>
              </a:rPr>
            </a:br>
            <a:endParaRPr lang="it-IT" sz="28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56031E7-39F9-594D-8269-91BC9FA3118E}"/>
              </a:ext>
            </a:extLst>
          </p:cNvPr>
          <p:cNvSpPr/>
          <p:nvPr/>
        </p:nvSpPr>
        <p:spPr>
          <a:xfrm>
            <a:off x="4414205" y="8370182"/>
            <a:ext cx="1218882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i="1">
                <a:latin typeface="+mj-lt"/>
              </a:rPr>
              <a:t>08585821211</a:t>
            </a:r>
            <a:br>
              <a:rPr lang="it-IT" sz="2800">
                <a:latin typeface="+mj-lt"/>
              </a:rPr>
            </a:br>
            <a:endParaRPr lang="it-IT" sz="2800" i="1" dirty="0">
              <a:latin typeface="+mj-lt"/>
            </a:endParaRPr>
          </a:p>
        </p:txBody>
      </p:sp>
      <p:sp>
        <p:nvSpPr>
          <p:cNvPr id="18" name="Freeform 50">
            <a:extLst>
              <a:ext uri="{FF2B5EF4-FFF2-40B4-BE49-F238E27FC236}">
                <a16:creationId xmlns:a16="http://schemas.microsoft.com/office/drawing/2014/main" id="{9A193887-5668-5941-8471-3260B0759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8492" y="7424117"/>
            <a:ext cx="533261" cy="529167"/>
          </a:xfrm>
          <a:custGeom>
            <a:avLst/>
            <a:gdLst>
              <a:gd name="T0" fmla="*/ 257 w 444"/>
              <a:gd name="T1" fmla="*/ 257 h 443"/>
              <a:gd name="T2" fmla="*/ 257 w 444"/>
              <a:gd name="T3" fmla="*/ 257 h 443"/>
              <a:gd name="T4" fmla="*/ 160 w 444"/>
              <a:gd name="T5" fmla="*/ 310 h 443"/>
              <a:gd name="T6" fmla="*/ 62 w 444"/>
              <a:gd name="T7" fmla="*/ 310 h 443"/>
              <a:gd name="T8" fmla="*/ 71 w 444"/>
              <a:gd name="T9" fmla="*/ 407 h 443"/>
              <a:gd name="T10" fmla="*/ 310 w 444"/>
              <a:gd name="T11" fmla="*/ 310 h 443"/>
              <a:gd name="T12" fmla="*/ 416 w 444"/>
              <a:gd name="T13" fmla="*/ 61 h 443"/>
              <a:gd name="T14" fmla="*/ 319 w 444"/>
              <a:gd name="T15" fmla="*/ 53 h 443"/>
              <a:gd name="T16" fmla="*/ 319 w 444"/>
              <a:gd name="T17" fmla="*/ 151 h 443"/>
              <a:gd name="T18" fmla="*/ 257 w 444"/>
              <a:gd name="T19" fmla="*/ 257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4" h="443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rgbClr val="454545"/>
          </a:solidFill>
          <a:ln>
            <a:noFill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70C2106-85CD-CF46-AEB7-13A06B9594B8}"/>
              </a:ext>
            </a:extLst>
          </p:cNvPr>
          <p:cNvSpPr/>
          <p:nvPr/>
        </p:nvSpPr>
        <p:spPr>
          <a:xfrm>
            <a:off x="4386388" y="7523092"/>
            <a:ext cx="227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i="1">
                <a:latin typeface="+mj-lt"/>
              </a:rPr>
              <a:t>081 18639910</a:t>
            </a:r>
          </a:p>
        </p:txBody>
      </p:sp>
      <p:sp>
        <p:nvSpPr>
          <p:cNvPr id="25" name="Freeform 104">
            <a:extLst>
              <a:ext uri="{FF2B5EF4-FFF2-40B4-BE49-F238E27FC236}">
                <a16:creationId xmlns:a16="http://schemas.microsoft.com/office/drawing/2014/main" id="{A98A8045-C800-1E40-9252-98FC353F5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2040" y="8438114"/>
            <a:ext cx="584048" cy="402165"/>
          </a:xfrm>
          <a:custGeom>
            <a:avLst/>
            <a:gdLst>
              <a:gd name="T0" fmla="*/ 580 w 609"/>
              <a:gd name="T1" fmla="*/ 417 h 418"/>
              <a:gd name="T2" fmla="*/ 580 w 609"/>
              <a:gd name="T3" fmla="*/ 417 h 418"/>
              <a:gd name="T4" fmla="*/ 29 w 609"/>
              <a:gd name="T5" fmla="*/ 417 h 418"/>
              <a:gd name="T6" fmla="*/ 0 w 609"/>
              <a:gd name="T7" fmla="*/ 388 h 418"/>
              <a:gd name="T8" fmla="*/ 0 w 609"/>
              <a:gd name="T9" fmla="*/ 169 h 418"/>
              <a:gd name="T10" fmla="*/ 608 w 609"/>
              <a:gd name="T11" fmla="*/ 169 h 418"/>
              <a:gd name="T12" fmla="*/ 608 w 609"/>
              <a:gd name="T13" fmla="*/ 388 h 418"/>
              <a:gd name="T14" fmla="*/ 580 w 609"/>
              <a:gd name="T15" fmla="*/ 417 h 418"/>
              <a:gd name="T16" fmla="*/ 57 w 609"/>
              <a:gd name="T17" fmla="*/ 360 h 418"/>
              <a:gd name="T18" fmla="*/ 57 w 609"/>
              <a:gd name="T19" fmla="*/ 360 h 418"/>
              <a:gd name="T20" fmla="*/ 170 w 609"/>
              <a:gd name="T21" fmla="*/ 360 h 418"/>
              <a:gd name="T22" fmla="*/ 170 w 609"/>
              <a:gd name="T23" fmla="*/ 332 h 418"/>
              <a:gd name="T24" fmla="*/ 57 w 609"/>
              <a:gd name="T25" fmla="*/ 332 h 418"/>
              <a:gd name="T26" fmla="*/ 57 w 609"/>
              <a:gd name="T27" fmla="*/ 360 h 418"/>
              <a:gd name="T28" fmla="*/ 340 w 609"/>
              <a:gd name="T29" fmla="*/ 275 h 418"/>
              <a:gd name="T30" fmla="*/ 340 w 609"/>
              <a:gd name="T31" fmla="*/ 275 h 418"/>
              <a:gd name="T32" fmla="*/ 57 w 609"/>
              <a:gd name="T33" fmla="*/ 275 h 418"/>
              <a:gd name="T34" fmla="*/ 57 w 609"/>
              <a:gd name="T35" fmla="*/ 304 h 418"/>
              <a:gd name="T36" fmla="*/ 340 w 609"/>
              <a:gd name="T37" fmla="*/ 304 h 418"/>
              <a:gd name="T38" fmla="*/ 340 w 609"/>
              <a:gd name="T39" fmla="*/ 275 h 418"/>
              <a:gd name="T40" fmla="*/ 0 w 609"/>
              <a:gd name="T41" fmla="*/ 28 h 418"/>
              <a:gd name="T42" fmla="*/ 0 w 609"/>
              <a:gd name="T43" fmla="*/ 28 h 418"/>
              <a:gd name="T44" fmla="*/ 29 w 609"/>
              <a:gd name="T45" fmla="*/ 0 h 418"/>
              <a:gd name="T46" fmla="*/ 580 w 609"/>
              <a:gd name="T47" fmla="*/ 0 h 418"/>
              <a:gd name="T48" fmla="*/ 608 w 609"/>
              <a:gd name="T49" fmla="*/ 28 h 418"/>
              <a:gd name="T50" fmla="*/ 608 w 609"/>
              <a:gd name="T51" fmla="*/ 113 h 418"/>
              <a:gd name="T52" fmla="*/ 0 w 609"/>
              <a:gd name="T53" fmla="*/ 113 h 418"/>
              <a:gd name="T54" fmla="*/ 0 w 609"/>
              <a:gd name="T55" fmla="*/ 28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09" h="418">
                <a:moveTo>
                  <a:pt x="580" y="417"/>
                </a:moveTo>
                <a:lnTo>
                  <a:pt x="580" y="417"/>
                </a:lnTo>
                <a:cubicBezTo>
                  <a:pt x="29" y="417"/>
                  <a:pt x="29" y="417"/>
                  <a:pt x="29" y="417"/>
                </a:cubicBezTo>
                <a:cubicBezTo>
                  <a:pt x="15" y="417"/>
                  <a:pt x="0" y="402"/>
                  <a:pt x="0" y="388"/>
                </a:cubicBezTo>
                <a:cubicBezTo>
                  <a:pt x="0" y="169"/>
                  <a:pt x="0" y="169"/>
                  <a:pt x="0" y="169"/>
                </a:cubicBezTo>
                <a:cubicBezTo>
                  <a:pt x="608" y="169"/>
                  <a:pt x="608" y="169"/>
                  <a:pt x="608" y="169"/>
                </a:cubicBezTo>
                <a:cubicBezTo>
                  <a:pt x="608" y="388"/>
                  <a:pt x="608" y="388"/>
                  <a:pt x="608" y="388"/>
                </a:cubicBezTo>
                <a:cubicBezTo>
                  <a:pt x="608" y="402"/>
                  <a:pt x="594" y="417"/>
                  <a:pt x="580" y="417"/>
                </a:cubicBezTo>
                <a:close/>
                <a:moveTo>
                  <a:pt x="57" y="360"/>
                </a:moveTo>
                <a:lnTo>
                  <a:pt x="57" y="360"/>
                </a:lnTo>
                <a:cubicBezTo>
                  <a:pt x="170" y="360"/>
                  <a:pt x="170" y="360"/>
                  <a:pt x="170" y="360"/>
                </a:cubicBezTo>
                <a:cubicBezTo>
                  <a:pt x="170" y="332"/>
                  <a:pt x="170" y="332"/>
                  <a:pt x="170" y="332"/>
                </a:cubicBezTo>
                <a:cubicBezTo>
                  <a:pt x="57" y="332"/>
                  <a:pt x="57" y="332"/>
                  <a:pt x="57" y="332"/>
                </a:cubicBezTo>
                <a:lnTo>
                  <a:pt x="57" y="360"/>
                </a:lnTo>
                <a:close/>
                <a:moveTo>
                  <a:pt x="340" y="275"/>
                </a:moveTo>
                <a:lnTo>
                  <a:pt x="340" y="275"/>
                </a:lnTo>
                <a:cubicBezTo>
                  <a:pt x="57" y="275"/>
                  <a:pt x="57" y="275"/>
                  <a:pt x="57" y="275"/>
                </a:cubicBezTo>
                <a:cubicBezTo>
                  <a:pt x="57" y="304"/>
                  <a:pt x="57" y="304"/>
                  <a:pt x="57" y="304"/>
                </a:cubicBezTo>
                <a:cubicBezTo>
                  <a:pt x="340" y="304"/>
                  <a:pt x="340" y="304"/>
                  <a:pt x="340" y="304"/>
                </a:cubicBezTo>
                <a:lnTo>
                  <a:pt x="340" y="275"/>
                </a:lnTo>
                <a:close/>
                <a:moveTo>
                  <a:pt x="0" y="28"/>
                </a:moveTo>
                <a:lnTo>
                  <a:pt x="0" y="28"/>
                </a:lnTo>
                <a:cubicBezTo>
                  <a:pt x="0" y="14"/>
                  <a:pt x="15" y="0"/>
                  <a:pt x="29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94" y="0"/>
                  <a:pt x="608" y="14"/>
                  <a:pt x="608" y="28"/>
                </a:cubicBezTo>
                <a:cubicBezTo>
                  <a:pt x="608" y="113"/>
                  <a:pt x="608" y="113"/>
                  <a:pt x="608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28"/>
                </a:lnTo>
                <a:close/>
              </a:path>
            </a:pathLst>
          </a:custGeom>
          <a:solidFill>
            <a:srgbClr val="454545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58CF41C0-B331-694A-9922-BDD57532D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712" y="290703"/>
            <a:ext cx="9753600" cy="13004800"/>
          </a:xfrm>
          <a:prstGeom prst="rect">
            <a:avLst/>
          </a:prstGeom>
        </p:spPr>
      </p:pic>
      <p:sp>
        <p:nvSpPr>
          <p:cNvPr id="17" name="Textfeld 36">
            <a:extLst>
              <a:ext uri="{FF2B5EF4-FFF2-40B4-BE49-F238E27FC236}">
                <a16:creationId xmlns:a16="http://schemas.microsoft.com/office/drawing/2014/main" id="{3C28317E-785D-584B-882B-2199B6498E3E}"/>
              </a:ext>
            </a:extLst>
          </p:cNvPr>
          <p:cNvSpPr txBox="1"/>
          <p:nvPr/>
        </p:nvSpPr>
        <p:spPr>
          <a:xfrm rot="16200000">
            <a:off x="-3421588" y="6657946"/>
            <a:ext cx="7696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3"/>
                </a:solidFill>
              </a:rPr>
              <a:t>Private and </a:t>
            </a:r>
            <a:r>
              <a:rPr lang="en-GB" sz="2000" dirty="0">
                <a:solidFill>
                  <a:schemeClr val="accent3"/>
                </a:solidFill>
              </a:rPr>
              <a:t>Confidential</a:t>
            </a:r>
            <a:r>
              <a:rPr lang="de-DE" sz="2000" dirty="0">
                <a:solidFill>
                  <a:schemeClr val="accent3"/>
                </a:solidFill>
              </a:rPr>
              <a:t> Kineton 2021 - www.kineton.it</a:t>
            </a:r>
          </a:p>
        </p:txBody>
      </p:sp>
    </p:spTree>
    <p:extLst>
      <p:ext uri="{BB962C8B-B14F-4D97-AF65-F5344CB8AC3E}">
        <p14:creationId xmlns:p14="http://schemas.microsoft.com/office/powerpoint/2010/main" val="3152573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1" grpId="0"/>
      <p:bldP spid="10" grpId="0"/>
      <p:bldP spid="11" grpId="0" animBg="1"/>
      <p:bldP spid="15" grpId="0" animBg="1"/>
      <p:bldP spid="3" grpId="0"/>
      <p:bldP spid="4" grpId="0"/>
      <p:bldP spid="18" grpId="0" animBg="1"/>
      <p:bldP spid="5" grpId="0"/>
      <p:bldP spid="25" grpId="0" animBg="1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Benutzerdefiniert 100">
      <a:dk1>
        <a:srgbClr val="464646"/>
      </a:dk1>
      <a:lt1>
        <a:srgbClr val="F0F0F0"/>
      </a:lt1>
      <a:dk2>
        <a:srgbClr val="44546A"/>
      </a:dk2>
      <a:lt2>
        <a:srgbClr val="E7E6E6"/>
      </a:lt2>
      <a:accent1>
        <a:srgbClr val="53813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11870</TotalTime>
  <Words>391</Words>
  <Application>Microsoft Macintosh PowerPoint</Application>
  <PresentationFormat>Personalizzato</PresentationFormat>
  <Paragraphs>51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Serkan Elbasan</dc:creator>
  <cp:lastModifiedBy>Nello Saulino</cp:lastModifiedBy>
  <cp:revision>1359</cp:revision>
  <cp:lastPrinted>2020-10-11T09:50:27Z</cp:lastPrinted>
  <dcterms:created xsi:type="dcterms:W3CDTF">2016-03-24T21:47:09Z</dcterms:created>
  <dcterms:modified xsi:type="dcterms:W3CDTF">2021-05-20T10:13:14Z</dcterms:modified>
</cp:coreProperties>
</file>