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63" r:id="rId4"/>
    <p:sldId id="265" r:id="rId5"/>
    <p:sldId id="267" r:id="rId6"/>
    <p:sldId id="268" r:id="rId7"/>
    <p:sldId id="27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0320"/>
    <a:srgbClr val="EB6909"/>
    <a:srgbClr val="707173"/>
    <a:srgbClr val="FF4D00"/>
    <a:srgbClr val="4D4D4D"/>
    <a:srgbClr val="FF9E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 showGuides="1">
      <p:cViewPr varScale="1">
        <p:scale>
          <a:sx n="121" d="100"/>
          <a:sy n="121" d="100"/>
        </p:scale>
        <p:origin x="384" y="9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320E67-F746-45DC-9B49-ED91192922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E67101C-A920-4DAB-8A42-77115C48F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36B731-A392-40FE-A125-CB0D1D1B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9C4CD3-7A61-4A4E-8959-EDA612A71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DCA4B4-1045-437A-90EA-6A003F3C0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20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D5802B-D70C-4E99-9229-EE1C330D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AB4A55-0995-4507-A556-C6F1A97E9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4BF3E5-3257-478A-8E6A-EC35E0DD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0B079D-D02C-4BF6-B9DA-FD3B3081F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B3513F-3151-471D-9A4E-3C1C7DAC4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887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9E4FA7-CE57-41A1-866C-D45E03F20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3BA6B9-DA77-4303-9DA0-653B950E8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298985-E648-4767-B558-828359086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D20B1B-D08E-4907-BE72-2784DEC2C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FE8414-C1AD-4E8C-BCD7-A814488F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249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A1F99D-4075-4686-BB9A-F57AC3EC2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5021FF-2219-44FB-B2F4-3FE2F20C3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9B22DC1-99EB-4979-8346-8ACCB1D02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EB6558-FC53-4329-8EFB-9A0DB8221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1733981-9D20-4C6A-B37C-37BE62257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046682B-55E9-4239-B6FC-E56742C89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1964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787D7E-0E76-4890-8288-CFD9F0B5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16A471-2193-4545-A23D-CDEDC0F2B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CC6D730-1520-4165-8DC9-8FD7966AB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35AA9B5-4F14-4FA3-9BD8-6BFD9BD02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3B0355B-9DC5-422D-AB6E-911321482B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A8240D0-329C-4169-A196-3DC88C69D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E594A3E-07B8-4109-8054-C9C365CC1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5DE037B-7AF0-4418-85D3-BF7833B34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351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ACA50D-4A49-41DB-A6DF-EEA376D97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801ABAF-B468-42E9-B24B-EA5A9D302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5C982AF-9394-46D4-AD41-81C4E368E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9E5D706-AF58-4B66-8D0F-60D89176F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871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361676E-EBA5-4A2D-9907-F1DDB155F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FF248D5-2AD2-48CA-B6A2-84C590222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8D078E3-6F9B-4B81-B546-29CD4BEFD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289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C48A49-9991-4A39-944C-987135A5B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C12E69-CC93-470C-9375-3C65B9C8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3F45CA4-809C-4FC0-9029-AC4CF0CB9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FB0DD2-D0A0-49D2-A746-CEB80F9E7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AD9FBC-ACDE-4333-99A6-4DA471617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7B7B7A-F612-4E9F-90AB-0C2D00259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343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5D2CEF-926E-4460-8D0A-85F887086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6C69DDC-D87F-4128-9121-BEE2B586E6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4242F7-8BC6-4462-8B80-51F3DC68C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3331594-480F-479F-A87B-9514B96C3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9AE90F-86B9-494E-885D-E18F5172F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B4C8D56-18BE-49F1-91C3-BE9F78FC0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493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824E7C-4FF8-45A6-AC51-F1AC9CB12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F7EA094-EE9D-42EF-9C11-BA00A1136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610E58-DFB3-4429-94B2-29EB21350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443BD0-2CFD-463E-8E01-B9AF2E1D3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88DAB0F-006A-4D70-BF96-9236F3406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2700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EB6CBB1-32C8-4FFD-A794-1191A34B1D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02FBD0D-D7A2-485C-8669-018E9070E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19A7AD-0136-401B-8272-4708ED40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3D4BD0-E826-41E1-9ECD-D3314F8AB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AAA6F2-4665-4E1E-A8A6-7CB571960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143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2F3EC49-1F97-4178-A936-3885D809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B864046-583A-4BE0-A73F-A7A9F2934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6B48913-8923-4DE1-A943-515F23DA7F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C67CD-1611-4643-9DDD-2CF4182805AD}" type="datetimeFigureOut">
              <a:rPr lang="it-IT" smtClean="0"/>
              <a:t>08/06/2020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1007FC-CD3F-40FE-B89C-AEC5B5FD6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73E210-B0A6-48BB-912C-9273015DD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BD34D-F6C6-4D38-950A-08E0C78493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126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A03715B5-E927-43F5-AFDD-B841B1D8FBE3}"/>
              </a:ext>
            </a:extLst>
          </p:cNvPr>
          <p:cNvSpPr/>
          <p:nvPr/>
        </p:nvSpPr>
        <p:spPr>
          <a:xfrm>
            <a:off x="2778935" y="2034165"/>
            <a:ext cx="663413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solidFill>
                  <a:srgbClr val="C20320"/>
                </a:solidFill>
                <a:latin typeface="Gotham" panose="02000504050000020004" pitchFamily="2" charset="0"/>
              </a:rPr>
              <a:t>FTTH</a:t>
            </a:r>
          </a:p>
          <a:p>
            <a:pPr algn="ctr"/>
            <a:r>
              <a:rPr lang="it-IT" sz="4000" b="1">
                <a:solidFill>
                  <a:srgbClr val="707173"/>
                </a:solidFill>
                <a:latin typeface="Gotham" panose="02000504050000020004" pitchFamily="2" charset="0"/>
              </a:rPr>
              <a:t>Facile Semplice Sicura</a:t>
            </a:r>
            <a:endParaRPr lang="it-IT" sz="4000" b="1" dirty="0">
              <a:solidFill>
                <a:srgbClr val="707173"/>
              </a:solidFill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4CF364B-3561-457F-A849-1AD42B619AA7}"/>
              </a:ext>
            </a:extLst>
          </p:cNvPr>
          <p:cNvSpPr/>
          <p:nvPr/>
        </p:nvSpPr>
        <p:spPr>
          <a:xfrm>
            <a:off x="0" y="-375"/>
            <a:ext cx="159625" cy="5849957"/>
          </a:xfrm>
          <a:prstGeom prst="rect">
            <a:avLst/>
          </a:prstGeom>
          <a:solidFill>
            <a:srgbClr val="C20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pic>
        <p:nvPicPr>
          <p:cNvPr id="3" name="Immagine 2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37240490-8ACE-4900-8E39-33C98F0C7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209" y="5738952"/>
            <a:ext cx="2031582" cy="82723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E39637BB-60F0-459B-97DC-B1C2DF7320DF}"/>
              </a:ext>
            </a:extLst>
          </p:cNvPr>
          <p:cNvSpPr/>
          <p:nvPr/>
        </p:nvSpPr>
        <p:spPr>
          <a:xfrm>
            <a:off x="159626" y="-375"/>
            <a:ext cx="159626" cy="34290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C4AA084-A299-4C37-AAAF-7D9E6F23DADA}"/>
              </a:ext>
            </a:extLst>
          </p:cNvPr>
          <p:cNvSpPr/>
          <p:nvPr/>
        </p:nvSpPr>
        <p:spPr>
          <a:xfrm>
            <a:off x="11391900" y="1"/>
            <a:ext cx="800099" cy="6857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9846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3BB4555F-AA6C-47DC-9937-70636CDE83AB}"/>
              </a:ext>
            </a:extLst>
          </p:cNvPr>
          <p:cNvSpPr/>
          <p:nvPr/>
        </p:nvSpPr>
        <p:spPr>
          <a:xfrm>
            <a:off x="813502" y="1228398"/>
            <a:ext cx="100612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Gotham" panose="02000504050000020004" pitchFamily="2" charset="0"/>
              </a:rPr>
              <a:t>Le connessioni in fibra ottica devono sempre:</a:t>
            </a:r>
          </a:p>
          <a:p>
            <a:pPr algn="ctr"/>
            <a:endParaRPr lang="it-IT" sz="2000" dirty="0">
              <a:latin typeface="Gotham" panose="02000504050000020004" pitchFamily="2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sz="2000" dirty="0">
                <a:latin typeface="Gotham" panose="02000504050000020004" pitchFamily="2" charset="0"/>
              </a:rPr>
              <a:t>maneggiate con cautela per evitare la fuoriuscita del fascio di luce </a:t>
            </a:r>
            <a:r>
              <a:rPr lang="it-IT" sz="2000" b="1" dirty="0">
                <a:latin typeface="Gotham" panose="02000504050000020004" pitchFamily="2" charset="0"/>
              </a:rPr>
              <a:t>dannoso </a:t>
            </a:r>
            <a:r>
              <a:rPr lang="it-IT" sz="2000" dirty="0">
                <a:latin typeface="Gotham" panose="02000504050000020004" pitchFamily="2" charset="0"/>
              </a:rPr>
              <a:t>per l’occhio umano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sz="2000" dirty="0">
              <a:latin typeface="Gotham" panose="02000504050000020004" pitchFamily="2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sz="2000" dirty="0">
              <a:latin typeface="Gotham" panose="02000504050000020004" pitchFamily="2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sz="2000" dirty="0">
                <a:latin typeface="Gotham" panose="02000504050000020004" pitchFamily="2" charset="0"/>
              </a:rPr>
              <a:t>prive di impurità, quali ad esempio polvere, grassi o scorie che degraderebbero la qualità del segnale trasmesso.</a:t>
            </a:r>
          </a:p>
          <a:p>
            <a:pPr algn="ctr"/>
            <a:endParaRPr lang="it-IT" sz="2000" dirty="0">
              <a:latin typeface="Gotham" panose="02000504050000020004" pitchFamily="2" charset="0"/>
            </a:endParaRPr>
          </a:p>
          <a:p>
            <a:pPr algn="ctr"/>
            <a:endParaRPr lang="it-IT" sz="2000" dirty="0">
              <a:latin typeface="Gotham" panose="02000504050000020004" pitchFamily="2" charset="0"/>
            </a:endParaRPr>
          </a:p>
          <a:p>
            <a:pPr algn="ctr"/>
            <a:endParaRPr lang="it-IT" sz="2000" dirty="0">
              <a:latin typeface="Gotham" panose="02000504050000020004" pitchFamily="2" charset="0"/>
            </a:endParaRPr>
          </a:p>
          <a:p>
            <a:pPr algn="ctr"/>
            <a:r>
              <a:rPr lang="it-IT" sz="2000" dirty="0">
                <a:latin typeface="Gotham" panose="02000504050000020004" pitchFamily="2" charset="0"/>
              </a:rPr>
              <a:t>Con la diffusione al pubblico le prese e i dispositivi adattatori devono essere adeguati ad un utilizzo in ambito domestico con personale non esperto nell’uso specifico.</a:t>
            </a:r>
            <a:endParaRPr lang="it-IT" sz="2000" dirty="0">
              <a:effectLst/>
              <a:latin typeface="Gotham" panose="02000504050000020004" pitchFamily="2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8AE331C-02EC-413B-9B00-74CEFBB536A9}"/>
              </a:ext>
            </a:extLst>
          </p:cNvPr>
          <p:cNvSpPr/>
          <p:nvPr/>
        </p:nvSpPr>
        <p:spPr>
          <a:xfrm>
            <a:off x="159626" y="-375"/>
            <a:ext cx="159626" cy="34290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DC46446-1B9A-4667-B074-8203AA61EF2D}"/>
              </a:ext>
            </a:extLst>
          </p:cNvPr>
          <p:cNvSpPr/>
          <p:nvPr/>
        </p:nvSpPr>
        <p:spPr>
          <a:xfrm>
            <a:off x="0" y="-375"/>
            <a:ext cx="159625" cy="5849957"/>
          </a:xfrm>
          <a:prstGeom prst="rect">
            <a:avLst/>
          </a:prstGeom>
          <a:solidFill>
            <a:srgbClr val="C20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DB4DE31-1F22-4598-81F7-4B6B542E9708}"/>
              </a:ext>
            </a:extLst>
          </p:cNvPr>
          <p:cNvSpPr/>
          <p:nvPr/>
        </p:nvSpPr>
        <p:spPr>
          <a:xfrm>
            <a:off x="11391900" y="1"/>
            <a:ext cx="800099" cy="6857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EC6FD4F9-1565-4F01-9A2C-F8AB5924C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89" y="6476473"/>
            <a:ext cx="684934" cy="27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26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D47B5930-A8EB-4C69-9FD9-53BBDB6B10D6}"/>
              </a:ext>
            </a:extLst>
          </p:cNvPr>
          <p:cNvSpPr/>
          <p:nvPr/>
        </p:nvSpPr>
        <p:spPr>
          <a:xfrm>
            <a:off x="1486852" y="1166469"/>
            <a:ext cx="921829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Gotham" panose="02000504050000020004" pitchFamily="2" charset="0"/>
              </a:rPr>
              <a:t>Con la diffusione di sistemi in fibra ottica nel mercato </a:t>
            </a:r>
            <a:r>
              <a:rPr lang="it-IT" b="1" dirty="0">
                <a:latin typeface="Gotham" panose="02000504050000020004" pitchFamily="2" charset="0"/>
              </a:rPr>
              <a:t>consumer</a:t>
            </a:r>
            <a:r>
              <a:rPr lang="it-IT" dirty="0">
                <a:latin typeface="Gotham" panose="02000504050000020004" pitchFamily="2" charset="0"/>
              </a:rPr>
              <a:t> e non più solo</a:t>
            </a:r>
          </a:p>
          <a:p>
            <a:pPr algn="ctr"/>
            <a:r>
              <a:rPr lang="it-IT" dirty="0">
                <a:latin typeface="Gotham" panose="02000504050000020004" pitchFamily="2" charset="0"/>
              </a:rPr>
              <a:t>professionale, l’accesso e l’utilizzo di tali sistemi si è allargato all’utente finale.</a:t>
            </a:r>
          </a:p>
          <a:p>
            <a:pPr algn="ctr"/>
            <a:endParaRPr lang="it-IT" dirty="0">
              <a:latin typeface="Gotham" panose="02000504050000020004" pitchFamily="2" charset="0"/>
            </a:endParaRPr>
          </a:p>
          <a:p>
            <a:pPr algn="ctr"/>
            <a:endParaRPr lang="it-IT" dirty="0">
              <a:latin typeface="Gotham" panose="02000504050000020004" pitchFamily="2" charset="0"/>
            </a:endParaRPr>
          </a:p>
          <a:p>
            <a:pPr algn="ctr"/>
            <a:br>
              <a:rPr lang="it-IT" dirty="0">
                <a:latin typeface="Gotham" panose="02000504050000020004" pitchFamily="2" charset="0"/>
              </a:rPr>
            </a:br>
            <a:r>
              <a:rPr lang="it-IT" dirty="0">
                <a:latin typeface="Gotham" panose="02000504050000020004" pitchFamily="2" charset="0"/>
              </a:rPr>
              <a:t>Questo comporta l’aumento delle possibilità di malfunzionamenti o danni ai dispositivi ed agli stessi utenti, dovuti ad un utilizzo non corretto delle apparecchiature ottiche.</a:t>
            </a:r>
          </a:p>
          <a:p>
            <a:pPr algn="ctr"/>
            <a:endParaRPr lang="it-IT" dirty="0">
              <a:latin typeface="Gotham" panose="02000504050000020004" pitchFamily="2" charset="0"/>
            </a:endParaRPr>
          </a:p>
          <a:p>
            <a:pPr algn="ctr"/>
            <a:endParaRPr lang="it-IT" dirty="0">
              <a:latin typeface="Gotham" panose="02000504050000020004" pitchFamily="2" charset="0"/>
            </a:endParaRPr>
          </a:p>
          <a:p>
            <a:pPr algn="ctr"/>
            <a:endParaRPr lang="it-IT" dirty="0">
              <a:latin typeface="Gotham" panose="02000504050000020004" pitchFamily="2" charset="0"/>
            </a:endParaRPr>
          </a:p>
          <a:p>
            <a:pPr algn="ctr"/>
            <a:r>
              <a:rPr lang="it-IT" dirty="0">
                <a:solidFill>
                  <a:srgbClr val="C00000"/>
                </a:solidFill>
                <a:latin typeface="Gotham" panose="02000504050000020004" pitchFamily="2" charset="0"/>
              </a:rPr>
              <a:t>Per questo motivo diventa importante, se non addirittura indispensabile, </a:t>
            </a:r>
            <a:br>
              <a:rPr lang="it-IT" dirty="0">
                <a:solidFill>
                  <a:srgbClr val="C00000"/>
                </a:solidFill>
                <a:latin typeface="Gotham" panose="02000504050000020004" pitchFamily="2" charset="0"/>
              </a:rPr>
            </a:br>
            <a:r>
              <a:rPr lang="it-IT" dirty="0">
                <a:solidFill>
                  <a:srgbClr val="C00000"/>
                </a:solidFill>
                <a:latin typeface="Gotham" panose="02000504050000020004" pitchFamily="2" charset="0"/>
              </a:rPr>
              <a:t>avere un sistema di presa ottica facilmente installabile dal tecnico e sicuro per l’utente finale.</a:t>
            </a:r>
          </a:p>
          <a:p>
            <a:pPr algn="ctr"/>
            <a:endParaRPr lang="it-IT" dirty="0">
              <a:latin typeface="Gotham" panose="02000504050000020004" pitchFamily="2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ABED389-D5EA-4FA9-A52F-3D4ED04FDC96}"/>
              </a:ext>
            </a:extLst>
          </p:cNvPr>
          <p:cNvSpPr/>
          <p:nvPr/>
        </p:nvSpPr>
        <p:spPr>
          <a:xfrm>
            <a:off x="159626" y="-375"/>
            <a:ext cx="159626" cy="34290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25C2814-70FC-4DC7-96A5-59E6A957BCAB}"/>
              </a:ext>
            </a:extLst>
          </p:cNvPr>
          <p:cNvSpPr/>
          <p:nvPr/>
        </p:nvSpPr>
        <p:spPr>
          <a:xfrm>
            <a:off x="0" y="-375"/>
            <a:ext cx="159625" cy="5849957"/>
          </a:xfrm>
          <a:prstGeom prst="rect">
            <a:avLst/>
          </a:prstGeom>
          <a:solidFill>
            <a:srgbClr val="C20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CA92F7C-A297-4345-A85D-F43B5EBFF10D}"/>
              </a:ext>
            </a:extLst>
          </p:cNvPr>
          <p:cNvSpPr/>
          <p:nvPr/>
        </p:nvSpPr>
        <p:spPr>
          <a:xfrm>
            <a:off x="11391900" y="1"/>
            <a:ext cx="800099" cy="6857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B5D5CAC0-3EC1-4930-AFAC-E8F10E1CF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89" y="6476473"/>
            <a:ext cx="684934" cy="27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65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6F1FD4C5-9B34-4E38-AE7D-87285F4781A7}"/>
              </a:ext>
            </a:extLst>
          </p:cNvPr>
          <p:cNvSpPr/>
          <p:nvPr/>
        </p:nvSpPr>
        <p:spPr>
          <a:xfrm>
            <a:off x="611965" y="246716"/>
            <a:ext cx="5069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>
                <a:solidFill>
                  <a:srgbClr val="C00000"/>
                </a:solidFill>
                <a:latin typeface="Gotham" panose="02000504050000020004" pitchFamily="2" charset="0"/>
              </a:rPr>
              <a:t>Easy Lock</a:t>
            </a:r>
            <a:endParaRPr lang="it-IT" sz="4000" b="1" dirty="0">
              <a:solidFill>
                <a:srgbClr val="C00000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C037259-8515-46AD-B1F4-0798DB1487DB}"/>
              </a:ext>
            </a:extLst>
          </p:cNvPr>
          <p:cNvSpPr/>
          <p:nvPr/>
        </p:nvSpPr>
        <p:spPr>
          <a:xfrm>
            <a:off x="6096000" y="1628549"/>
            <a:ext cx="50699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 err="1">
                <a:latin typeface="Gotham" panose="02000504050000020004" pitchFamily="2" charset="0"/>
              </a:rPr>
              <a:t>EasyLock</a:t>
            </a:r>
            <a:r>
              <a:rPr lang="it-IT" sz="1400" dirty="0">
                <a:latin typeface="Gotham" panose="02000504050000020004" pitchFamily="2" charset="0"/>
              </a:rPr>
              <a:t> è un adattatore di tipo SC/APC con l’aggiunta, sul bordo della superficie superiore, di una </a:t>
            </a:r>
            <a:r>
              <a:rPr lang="it-IT" sz="1400" b="1" dirty="0">
                <a:latin typeface="Gotham" panose="02000504050000020004" pitchFamily="2" charset="0"/>
              </a:rPr>
              <a:t>clip flessibile di blocco </a:t>
            </a:r>
            <a:r>
              <a:rPr lang="it-IT" sz="1400" dirty="0">
                <a:latin typeface="Gotham" panose="02000504050000020004" pitchFamily="2" charset="0"/>
              </a:rPr>
              <a:t>del connettore SC standard.</a:t>
            </a:r>
          </a:p>
          <a:p>
            <a:endParaRPr lang="it-IT" sz="1400" dirty="0">
              <a:latin typeface="Gotham" panose="02000504050000020004" pitchFamily="2" charset="0"/>
            </a:endParaRPr>
          </a:p>
          <a:p>
            <a:endParaRPr lang="it-IT" sz="1400" dirty="0">
              <a:latin typeface="Gotham" panose="02000504050000020004" pitchFamily="2" charset="0"/>
            </a:endParaRPr>
          </a:p>
          <a:p>
            <a:r>
              <a:rPr lang="it-IT" sz="1400" dirty="0">
                <a:latin typeface="Gotham" panose="02000504050000020004" pitchFamily="2" charset="0"/>
              </a:rPr>
              <a:t>Con questa soluzione la disconnessione non tecnicamente giustificata del connettore SC standard è impossibile, poiché sarà necessario uno strumento esterno ed una  particolare  manovra di sblocco.</a:t>
            </a:r>
          </a:p>
          <a:p>
            <a:endParaRPr lang="it-IT" sz="1400" dirty="0">
              <a:latin typeface="Gotham" panose="02000504050000020004" pitchFamily="2" charset="0"/>
            </a:endParaRPr>
          </a:p>
          <a:p>
            <a:r>
              <a:rPr lang="it-IT" sz="1400" dirty="0">
                <a:latin typeface="Gotham" panose="02000504050000020004" pitchFamily="2" charset="0"/>
              </a:rPr>
              <a:t>La presenza di un blocco di sicurezza è indispensabile per l’estrema diffusione del dispositivo in ambienti domestici frequentati da soggetti inadeguati alla gestione di questa tipologia di apparati come ad esempio i bambini.  </a:t>
            </a:r>
          </a:p>
          <a:p>
            <a:endParaRPr lang="it-IT" sz="1400" dirty="0">
              <a:latin typeface="Gotham" panose="02000504050000020004" pitchFamily="2" charset="0"/>
            </a:endParaRPr>
          </a:p>
          <a:p>
            <a:r>
              <a:rPr lang="it-IT" sz="1400" dirty="0">
                <a:latin typeface="Gotham" panose="02000504050000020004" pitchFamily="2" charset="0"/>
              </a:rPr>
              <a:t>Il Comitato Elettrotecnico Italiano CEI ha particolarmente apprezzato le  caratteristiche peculiari di Easy Lock, attualmente in iter di standardizzazione internazionale IEC.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CD0D1D3-E072-4B2F-BF03-754719103F89}"/>
              </a:ext>
            </a:extLst>
          </p:cNvPr>
          <p:cNvSpPr/>
          <p:nvPr/>
        </p:nvSpPr>
        <p:spPr>
          <a:xfrm>
            <a:off x="611965" y="1346215"/>
            <a:ext cx="5069928" cy="49658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4955A63D-F074-48FA-B39F-BB2A6F38C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5512" y="2077409"/>
            <a:ext cx="3842834" cy="3144499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3818635D-CFB4-4F2C-A7FA-4DF4466D0D72}"/>
              </a:ext>
            </a:extLst>
          </p:cNvPr>
          <p:cNvSpPr/>
          <p:nvPr/>
        </p:nvSpPr>
        <p:spPr>
          <a:xfrm>
            <a:off x="5271622" y="485894"/>
            <a:ext cx="5894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dirty="0">
                <a:solidFill>
                  <a:schemeClr val="bg1">
                    <a:lumMod val="50000"/>
                  </a:schemeClr>
                </a:solidFill>
                <a:latin typeface="Gotham" panose="02000504050000020004" pitchFamily="2" charset="0"/>
              </a:rPr>
              <a:t>Adattatore SC con funzione di blocco di sicurezza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B5D6595-93FA-4769-89DA-8A51B7524D37}"/>
              </a:ext>
            </a:extLst>
          </p:cNvPr>
          <p:cNvSpPr/>
          <p:nvPr/>
        </p:nvSpPr>
        <p:spPr>
          <a:xfrm>
            <a:off x="159626" y="-375"/>
            <a:ext cx="159626" cy="34290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6D3FC54-91A4-4525-9D9D-B8DA44BDA4D8}"/>
              </a:ext>
            </a:extLst>
          </p:cNvPr>
          <p:cNvSpPr/>
          <p:nvPr/>
        </p:nvSpPr>
        <p:spPr>
          <a:xfrm>
            <a:off x="0" y="-375"/>
            <a:ext cx="159625" cy="5849957"/>
          </a:xfrm>
          <a:prstGeom prst="rect">
            <a:avLst/>
          </a:prstGeom>
          <a:solidFill>
            <a:srgbClr val="C20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>
              <a:solidFill>
                <a:srgbClr val="C20320"/>
              </a:solidFill>
            </a:endParaRPr>
          </a:p>
        </p:txBody>
      </p:sp>
      <p:pic>
        <p:nvPicPr>
          <p:cNvPr id="5" name="Immagine 4" descr="Immagine che contiene rosso, segnale, arancia, bianco&#10;&#10;Descrizione generata automaticamente">
            <a:extLst>
              <a:ext uri="{FF2B5EF4-FFF2-40B4-BE49-F238E27FC236}">
                <a16:creationId xmlns:a16="http://schemas.microsoft.com/office/drawing/2014/main" id="{E5B3263A-9264-4E99-89DD-C50F6A09D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71" y="4830329"/>
            <a:ext cx="1433502" cy="1286423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CCCE1F7A-1C96-4453-A798-7D2CAAD2F2F4}"/>
              </a:ext>
            </a:extLst>
          </p:cNvPr>
          <p:cNvSpPr/>
          <p:nvPr/>
        </p:nvSpPr>
        <p:spPr>
          <a:xfrm>
            <a:off x="11391900" y="1"/>
            <a:ext cx="800099" cy="6857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Immagine 12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17E4725D-623B-46AD-BDA4-556EFB565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89" y="6476473"/>
            <a:ext cx="684934" cy="27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3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5428CCDF-C27A-4587-87EE-025475DC5CB6}"/>
              </a:ext>
            </a:extLst>
          </p:cNvPr>
          <p:cNvSpPr/>
          <p:nvPr/>
        </p:nvSpPr>
        <p:spPr>
          <a:xfrm>
            <a:off x="611965" y="1346215"/>
            <a:ext cx="5069928" cy="49658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CCA76E7-1DD2-4D93-9F99-49C65BC8B0C0}"/>
              </a:ext>
            </a:extLst>
          </p:cNvPr>
          <p:cNvSpPr/>
          <p:nvPr/>
        </p:nvSpPr>
        <p:spPr>
          <a:xfrm>
            <a:off x="611965" y="246716"/>
            <a:ext cx="5069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>
                <a:solidFill>
                  <a:srgbClr val="C00000"/>
                </a:solidFill>
                <a:latin typeface="Gotham" panose="02000504050000020004" pitchFamily="2" charset="0"/>
              </a:rPr>
              <a:t>Easy Link</a:t>
            </a:r>
            <a:endParaRPr lang="it-IT" sz="4000" b="1" dirty="0">
              <a:solidFill>
                <a:srgbClr val="C00000"/>
              </a:solidFill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50DE395-B419-4C12-A3CF-8A108C5E5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414" y="2156723"/>
            <a:ext cx="5085794" cy="3429002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510971F6-AB23-4319-99D7-3359803D036F}"/>
              </a:ext>
            </a:extLst>
          </p:cNvPr>
          <p:cNvSpPr/>
          <p:nvPr/>
        </p:nvSpPr>
        <p:spPr>
          <a:xfrm>
            <a:off x="5625572" y="485894"/>
            <a:ext cx="5639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dirty="0">
                <a:solidFill>
                  <a:schemeClr val="bg1">
                    <a:lumMod val="50000"/>
                  </a:schemeClr>
                </a:solidFill>
                <a:latin typeface="Gotham" panose="02000504050000020004" pitchFamily="2" charset="0"/>
              </a:rPr>
              <a:t>Presa FTTH d'utente per servizi di connettività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4EBB7CB-B2DC-4497-882C-DD7857F9AA0A}"/>
              </a:ext>
            </a:extLst>
          </p:cNvPr>
          <p:cNvSpPr/>
          <p:nvPr/>
        </p:nvSpPr>
        <p:spPr>
          <a:xfrm>
            <a:off x="6096000" y="1714126"/>
            <a:ext cx="506992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1400" b="1" dirty="0">
                <a:latin typeface="Gotham" panose="02000504050000020004" pitchFamily="2" charset="0"/>
              </a:rPr>
              <a:t>Easy Link</a:t>
            </a:r>
            <a:r>
              <a:rPr lang="it-IT" sz="1400" dirty="0">
                <a:latin typeface="Gotham" panose="02000504050000020004" pitchFamily="2" charset="0"/>
              </a:rPr>
              <a:t> è la soluzione ideale per la predisposizione FTTH negli edifici esistenti.</a:t>
            </a:r>
            <a:br>
              <a:rPr lang="it-IT" sz="1400" dirty="0">
                <a:latin typeface="Gotham" panose="02000504050000020004" pitchFamily="2" charset="0"/>
              </a:rPr>
            </a:br>
            <a:r>
              <a:rPr lang="it-IT" sz="1400" dirty="0">
                <a:latin typeface="Gotham" panose="02000504050000020004" pitchFamily="2" charset="0"/>
              </a:rPr>
              <a:t>Grazie al particolare coperchio con asola sfondabile, la borchia FTTH è installabile a parete o su scatola UNI 503 (da incasso o a sbalzo) </a:t>
            </a:r>
            <a:r>
              <a:rPr lang="it-IT" sz="1400" b="1" dirty="0">
                <a:latin typeface="Gotham" panose="02000504050000020004" pitchFamily="2" charset="0"/>
              </a:rPr>
              <a:t>anche completamente occupata da altri servizi.</a:t>
            </a:r>
          </a:p>
          <a:p>
            <a:r>
              <a:rPr lang="it-IT" sz="1400" dirty="0">
                <a:latin typeface="Gotham" panose="02000504050000020004" pitchFamily="2" charset="0"/>
              </a:rPr>
              <a:t> </a:t>
            </a:r>
          </a:p>
          <a:p>
            <a:pPr hangingPunct="0"/>
            <a:r>
              <a:rPr lang="it-IT" sz="1400" dirty="0">
                <a:latin typeface="Gotham" panose="02000504050000020004" pitchFamily="2" charset="0"/>
              </a:rPr>
              <a:t>Il cavo lato impianto può entrare, anche </a:t>
            </a:r>
            <a:r>
              <a:rPr lang="it-IT" sz="1400" dirty="0" err="1">
                <a:latin typeface="Gotham" panose="02000504050000020004" pitchFamily="2" charset="0"/>
              </a:rPr>
              <a:t>preconnettorizzato</a:t>
            </a:r>
            <a:r>
              <a:rPr lang="it-IT" sz="1400" dirty="0">
                <a:latin typeface="Gotham" panose="02000504050000020004" pitchFamily="2" charset="0"/>
              </a:rPr>
              <a:t> con l’utilizzo delle nostre bretelle Easy </a:t>
            </a:r>
            <a:r>
              <a:rPr lang="it-IT" sz="1400" dirty="0" err="1">
                <a:latin typeface="Gotham" panose="02000504050000020004" pitchFamily="2" charset="0"/>
              </a:rPr>
              <a:t>Fiber</a:t>
            </a:r>
            <a:r>
              <a:rPr lang="it-IT" sz="1400" dirty="0">
                <a:latin typeface="Gotham" panose="02000504050000020004" pitchFamily="2" charset="0"/>
              </a:rPr>
              <a:t>, a filo parete o dall’interno della scatola a muro.</a:t>
            </a:r>
          </a:p>
          <a:p>
            <a:pPr fontAlgn="base"/>
            <a:br>
              <a:rPr lang="it-IT" sz="1400" dirty="0">
                <a:latin typeface="Gotham" panose="02000504050000020004" pitchFamily="2" charset="0"/>
              </a:rPr>
            </a:br>
            <a:r>
              <a:rPr lang="it-IT" sz="1400" dirty="0">
                <a:latin typeface="Gotham" panose="02000504050000020004" pitchFamily="2" charset="0"/>
              </a:rPr>
              <a:t>La borchia Easy Link è universale e compatibile con qualsiasi serie civile a tre posti e con qualsiasi tipo di presa (corrente elettrica, TV, RJ45-dati, RJ11-telefono…)</a:t>
            </a:r>
          </a:p>
          <a:p>
            <a:pPr fontAlgn="base"/>
            <a:endParaRPr lang="it-IT" sz="1400" dirty="0">
              <a:latin typeface="Gotham" panose="02000504050000020004" pitchFamily="2" charset="0"/>
            </a:endParaRPr>
          </a:p>
          <a:p>
            <a:pPr fontAlgn="base"/>
            <a:r>
              <a:rPr lang="it-IT" sz="1400" dirty="0">
                <a:latin typeface="Gotham" panose="02000504050000020004" pitchFamily="2" charset="0"/>
              </a:rPr>
              <a:t>Easy Link può essere installata in qualunque punto dell’appartamento senza ricorrere ad alcuna opera muraria.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7BA98C7-79D2-407F-ABA8-CCC14C5D7EC5}"/>
              </a:ext>
            </a:extLst>
          </p:cNvPr>
          <p:cNvSpPr/>
          <p:nvPr/>
        </p:nvSpPr>
        <p:spPr>
          <a:xfrm>
            <a:off x="159626" y="-375"/>
            <a:ext cx="159626" cy="34290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1B77CC1-2029-4F95-8FDC-6C8C57013DCA}"/>
              </a:ext>
            </a:extLst>
          </p:cNvPr>
          <p:cNvSpPr/>
          <p:nvPr/>
        </p:nvSpPr>
        <p:spPr>
          <a:xfrm>
            <a:off x="0" y="-375"/>
            <a:ext cx="159625" cy="5849957"/>
          </a:xfrm>
          <a:prstGeom prst="rect">
            <a:avLst/>
          </a:prstGeom>
          <a:solidFill>
            <a:srgbClr val="C20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pic>
        <p:nvPicPr>
          <p:cNvPr id="18" name="Immagine 17" descr="Immagine che contiene rosso, segnale, arancia, bianco&#10;&#10;Descrizione generata automaticamente">
            <a:extLst>
              <a:ext uri="{FF2B5EF4-FFF2-40B4-BE49-F238E27FC236}">
                <a16:creationId xmlns:a16="http://schemas.microsoft.com/office/drawing/2014/main" id="{20DFE885-D784-4DFC-90A2-8C920FEC7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71" y="4830329"/>
            <a:ext cx="1433502" cy="1286423"/>
          </a:xfrm>
          <a:prstGeom prst="rect">
            <a:avLst/>
          </a:prstGeom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0D7728BD-FF5B-4635-B629-EDE35783772E}"/>
              </a:ext>
            </a:extLst>
          </p:cNvPr>
          <p:cNvSpPr/>
          <p:nvPr/>
        </p:nvSpPr>
        <p:spPr>
          <a:xfrm>
            <a:off x="11391900" y="1"/>
            <a:ext cx="800099" cy="6857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A3E65EC0-7A55-41A5-8384-76B89B8D86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89" y="6476473"/>
            <a:ext cx="684934" cy="27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8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E77603B5-2D9D-489E-AA71-FEFA6B2928C5}"/>
              </a:ext>
            </a:extLst>
          </p:cNvPr>
          <p:cNvSpPr/>
          <p:nvPr/>
        </p:nvSpPr>
        <p:spPr>
          <a:xfrm>
            <a:off x="611965" y="246716"/>
            <a:ext cx="5069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>
                <a:solidFill>
                  <a:srgbClr val="C00000"/>
                </a:solidFill>
                <a:latin typeface="Gotham" panose="02000504050000020004" pitchFamily="2" charset="0"/>
              </a:rPr>
              <a:t>Easy Link</a:t>
            </a:r>
            <a:endParaRPr lang="it-IT" sz="4000" b="1" dirty="0">
              <a:solidFill>
                <a:srgbClr val="C00000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EF5D333-EB58-4831-8466-A065AA6FD155}"/>
              </a:ext>
            </a:extLst>
          </p:cNvPr>
          <p:cNvSpPr/>
          <p:nvPr/>
        </p:nvSpPr>
        <p:spPr>
          <a:xfrm>
            <a:off x="5625572" y="485894"/>
            <a:ext cx="5639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dirty="0">
                <a:solidFill>
                  <a:schemeClr val="bg1">
                    <a:lumMod val="50000"/>
                  </a:schemeClr>
                </a:solidFill>
                <a:latin typeface="Gotham" panose="02000504050000020004" pitchFamily="2" charset="0"/>
              </a:rPr>
              <a:t>Presa FTTH d'utente per servizi di connettività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60C4217-4316-497A-B6D5-3CB9AE607EFF}"/>
              </a:ext>
            </a:extLst>
          </p:cNvPr>
          <p:cNvSpPr/>
          <p:nvPr/>
        </p:nvSpPr>
        <p:spPr>
          <a:xfrm>
            <a:off x="784860" y="2053441"/>
            <a:ext cx="445008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it-IT" sz="1600" dirty="0">
                <a:latin typeface="Gotham" panose="02000504050000020004" pitchFamily="2" charset="0"/>
              </a:rPr>
              <a:t>Ingombro minimo, sbalzo dal muro di soli 13 mm </a:t>
            </a:r>
            <a:br>
              <a:rPr lang="it-IT" sz="1600" dirty="0">
                <a:latin typeface="Gotham" panose="02000504050000020004" pitchFamily="2" charset="0"/>
              </a:rPr>
            </a:br>
            <a:endParaRPr lang="it-IT" sz="1600" dirty="0">
              <a:latin typeface="Gotham" panose="02000504050000020004" pitchFamily="2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it-IT" sz="1600" dirty="0">
                <a:latin typeface="Gotham" panose="02000504050000020004" pitchFamily="2" charset="0"/>
              </a:rPr>
              <a:t>Connessione di utente </a:t>
            </a:r>
            <a:r>
              <a:rPr lang="it-IT" sz="1600" b="1" dirty="0">
                <a:solidFill>
                  <a:srgbClr val="C00000"/>
                </a:solidFill>
                <a:latin typeface="Gotham" panose="02000504050000020004" pitchFamily="2" charset="0"/>
              </a:rPr>
              <a:t>Easy Lock</a:t>
            </a:r>
            <a:r>
              <a:rPr lang="it-IT" sz="1600" dirty="0">
                <a:solidFill>
                  <a:srgbClr val="C00000"/>
                </a:solidFill>
                <a:latin typeface="Gotham" panose="02000504050000020004" pitchFamily="2" charset="0"/>
              </a:rPr>
              <a:t> </a:t>
            </a:r>
            <a:r>
              <a:rPr lang="it-IT" sz="1600" dirty="0">
                <a:latin typeface="Gotham" panose="02000504050000020004" pitchFamily="2" charset="0"/>
              </a:rPr>
              <a:t>con blocco di sicurezza</a:t>
            </a:r>
            <a:br>
              <a:rPr lang="it-IT" sz="1600" dirty="0">
                <a:latin typeface="Gotham" panose="02000504050000020004" pitchFamily="2" charset="0"/>
              </a:rPr>
            </a:br>
            <a:endParaRPr lang="it-IT" sz="1600" dirty="0">
              <a:latin typeface="Gotham" panose="02000504050000020004" pitchFamily="2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it-IT" sz="1600" dirty="0">
                <a:latin typeface="Gotham" panose="02000504050000020004" pitchFamily="2" charset="0"/>
              </a:rPr>
              <a:t>Installazione semplificata, con un unico piano di gestione ricchezza cavo/fibra (senza vassoio basculante)</a:t>
            </a:r>
            <a:br>
              <a:rPr lang="it-IT" sz="1600" dirty="0">
                <a:latin typeface="Gotham" panose="02000504050000020004" pitchFamily="2" charset="0"/>
              </a:rPr>
            </a:br>
            <a:endParaRPr lang="it-IT" sz="1600" dirty="0">
              <a:latin typeface="Gotham" panose="02000504050000020004" pitchFamily="2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it-IT" sz="1600" dirty="0">
                <a:latin typeface="Gotham" panose="02000504050000020004" pitchFamily="2" charset="0"/>
              </a:rPr>
              <a:t>Coperchio saldamente assicurato grazie alle viti di fissaggio della cornice del punto presa preesistente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8FD621E-3F15-4795-914C-56C560098AFB}"/>
              </a:ext>
            </a:extLst>
          </p:cNvPr>
          <p:cNvSpPr/>
          <p:nvPr/>
        </p:nvSpPr>
        <p:spPr>
          <a:xfrm>
            <a:off x="6220374" y="2053441"/>
            <a:ext cx="44500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it-IT" sz="1600" dirty="0">
                <a:latin typeface="Gotham" panose="02000504050000020004" pitchFamily="2" charset="0"/>
              </a:rPr>
              <a:t>Possibilità di installazione con cavi </a:t>
            </a:r>
            <a:r>
              <a:rPr lang="it-IT" sz="1600" dirty="0" err="1">
                <a:latin typeface="Gotham" panose="02000504050000020004" pitchFamily="2" charset="0"/>
              </a:rPr>
              <a:t>preconnettorizzati</a:t>
            </a:r>
            <a:r>
              <a:rPr lang="it-IT" sz="1600" dirty="0">
                <a:latin typeface="Gotham" panose="02000504050000020004" pitchFamily="2" charset="0"/>
              </a:rPr>
              <a:t> o </a:t>
            </a:r>
            <a:r>
              <a:rPr lang="it-IT" sz="1600" dirty="0" err="1">
                <a:latin typeface="Gotham" panose="02000504050000020004" pitchFamily="2" charset="0"/>
              </a:rPr>
              <a:t>connettorizzati</a:t>
            </a:r>
            <a:r>
              <a:rPr lang="it-IT" sz="1600" dirty="0">
                <a:latin typeface="Gotham" panose="02000504050000020004" pitchFamily="2" charset="0"/>
              </a:rPr>
              <a:t> sul campo, con o senza giunto</a:t>
            </a:r>
            <a:br>
              <a:rPr lang="it-IT" sz="1600" dirty="0">
                <a:latin typeface="Gotham" panose="02000504050000020004" pitchFamily="2" charset="0"/>
              </a:rPr>
            </a:br>
            <a:endParaRPr lang="it-IT" sz="1600" dirty="0">
              <a:latin typeface="Gotham" panose="02000504050000020004" pitchFamily="2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it-IT" sz="1600" dirty="0">
                <a:latin typeface="Gotham" panose="02000504050000020004" pitchFamily="2" charset="0"/>
              </a:rPr>
              <a:t>Possibilità di ingresso del cavo ottico di impianto su ognuno dei quattro lati della borchia </a:t>
            </a:r>
            <a:br>
              <a:rPr lang="it-IT" sz="1600" dirty="0">
                <a:latin typeface="Gotham" panose="02000504050000020004" pitchFamily="2" charset="0"/>
              </a:rPr>
            </a:br>
            <a:endParaRPr lang="it-IT" sz="1600" dirty="0">
              <a:latin typeface="Gotham" panose="02000504050000020004" pitchFamily="2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it-IT" sz="1600" dirty="0">
                <a:latin typeface="Gotham" panose="02000504050000020004" pitchFamily="2" charset="0"/>
              </a:rPr>
              <a:t>Possibilità di posizionamento della bussola di uscita in basso a destra o sinistra</a:t>
            </a:r>
            <a:br>
              <a:rPr lang="it-IT" sz="1600" dirty="0">
                <a:latin typeface="Gotham" panose="02000504050000020004" pitchFamily="2" charset="0"/>
              </a:rPr>
            </a:br>
            <a:endParaRPr lang="it-IT" sz="1600" dirty="0">
              <a:latin typeface="Gotham" panose="02000504050000020004" pitchFamily="2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it-IT" sz="1600" dirty="0">
                <a:latin typeface="Gotham" panose="02000504050000020004" pitchFamily="2" charset="0"/>
              </a:rPr>
              <a:t>Predisposizione alloggiamento tag RFID</a:t>
            </a:r>
            <a:br>
              <a:rPr lang="it-IT" sz="1600" dirty="0">
                <a:latin typeface="Gotham" panose="02000504050000020004" pitchFamily="2" charset="0"/>
              </a:rPr>
            </a:br>
            <a:endParaRPr lang="it-IT" sz="1600" dirty="0">
              <a:latin typeface="Gotham" panose="02000504050000020004" pitchFamily="2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it-IT" sz="1600" dirty="0">
                <a:latin typeface="Gotham" panose="02000504050000020004" pitchFamily="2" charset="0"/>
              </a:rPr>
              <a:t>Tappo antipolvere di sicurezza con laccetto </a:t>
            </a:r>
            <a:r>
              <a:rPr lang="it-IT" sz="1600" dirty="0" err="1">
                <a:latin typeface="Gotham" panose="02000504050000020004" pitchFamily="2" charset="0"/>
              </a:rPr>
              <a:t>antismarrimento</a:t>
            </a:r>
            <a:endParaRPr lang="it-IT" sz="1600" dirty="0">
              <a:latin typeface="Gotham" panose="02000504050000020004" pitchFamily="2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30206A0-5F37-46FC-81DA-7B277C1B0776}"/>
              </a:ext>
            </a:extLst>
          </p:cNvPr>
          <p:cNvSpPr/>
          <p:nvPr/>
        </p:nvSpPr>
        <p:spPr>
          <a:xfrm>
            <a:off x="159626" y="-375"/>
            <a:ext cx="159626" cy="34290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E091A8A-4F58-47E5-B12B-3DF392A60E1C}"/>
              </a:ext>
            </a:extLst>
          </p:cNvPr>
          <p:cNvSpPr/>
          <p:nvPr/>
        </p:nvSpPr>
        <p:spPr>
          <a:xfrm>
            <a:off x="0" y="-375"/>
            <a:ext cx="159625" cy="5849957"/>
          </a:xfrm>
          <a:prstGeom prst="rect">
            <a:avLst/>
          </a:prstGeom>
          <a:solidFill>
            <a:srgbClr val="C20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C5B58B8-42DD-4C49-8E6F-A415A03F1F43}"/>
              </a:ext>
            </a:extLst>
          </p:cNvPr>
          <p:cNvSpPr/>
          <p:nvPr/>
        </p:nvSpPr>
        <p:spPr>
          <a:xfrm>
            <a:off x="11391900" y="1"/>
            <a:ext cx="800099" cy="6857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453D60A0-5CAC-4252-9ADD-92F7B56ED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89" y="6476473"/>
            <a:ext cx="684934" cy="27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60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1418CB39-D3C6-4414-A71B-D56FD6BBBBA1}"/>
              </a:ext>
            </a:extLst>
          </p:cNvPr>
          <p:cNvSpPr/>
          <p:nvPr/>
        </p:nvSpPr>
        <p:spPr>
          <a:xfrm>
            <a:off x="611965" y="1346215"/>
            <a:ext cx="5069928" cy="49658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FD4250B-C959-42E7-A70A-B8CDD1F18B0A}"/>
              </a:ext>
            </a:extLst>
          </p:cNvPr>
          <p:cNvSpPr/>
          <p:nvPr/>
        </p:nvSpPr>
        <p:spPr>
          <a:xfrm>
            <a:off x="611965" y="246716"/>
            <a:ext cx="5069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>
                <a:solidFill>
                  <a:srgbClr val="C00000"/>
                </a:solidFill>
                <a:latin typeface="Gotham" panose="02000504050000020004" pitchFamily="2" charset="0"/>
              </a:rPr>
              <a:t>Easy Key</a:t>
            </a:r>
            <a:endParaRPr lang="it-IT" sz="4000" b="1" dirty="0">
              <a:solidFill>
                <a:srgbClr val="C00000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B36C432-E3DC-4FEA-91AC-C9BB6BCECA7B}"/>
              </a:ext>
            </a:extLst>
          </p:cNvPr>
          <p:cNvSpPr/>
          <p:nvPr/>
        </p:nvSpPr>
        <p:spPr>
          <a:xfrm>
            <a:off x="6096000" y="1413106"/>
            <a:ext cx="478851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it-IT" sz="1400" dirty="0">
                <a:solidFill>
                  <a:srgbClr val="000000"/>
                </a:solidFill>
                <a:latin typeface="Gotham" panose="02000504050000020004" pitchFamily="2" charset="0"/>
              </a:rPr>
              <a:t>La presa </a:t>
            </a:r>
            <a:r>
              <a:rPr lang="it-IT" sz="1400" b="1" dirty="0">
                <a:solidFill>
                  <a:srgbClr val="000000"/>
                </a:solidFill>
                <a:latin typeface="Gotham" panose="02000504050000020004" pitchFamily="2" charset="0"/>
              </a:rPr>
              <a:t>Easy Key</a:t>
            </a:r>
            <a:r>
              <a:rPr lang="it-IT" sz="1400" dirty="0">
                <a:solidFill>
                  <a:srgbClr val="000000"/>
                </a:solidFill>
                <a:latin typeface="Gotham" panose="02000504050000020004" pitchFamily="2" charset="0"/>
              </a:rPr>
              <a:t> è un adattatore femmina-femmina SC/APC in configurazione angolata e per montaggio su specifico supporto Keystone, il più utilizzato a livello internazionale, dotato dell'innovativo sistema </a:t>
            </a:r>
            <a:r>
              <a:rPr lang="it-IT" sz="1400" b="1" dirty="0">
                <a:solidFill>
                  <a:srgbClr val="C00000"/>
                </a:solidFill>
                <a:latin typeface="Gotham" panose="02000504050000020004" pitchFamily="2" charset="0"/>
              </a:rPr>
              <a:t>Easy Lock</a:t>
            </a:r>
            <a:r>
              <a:rPr lang="it-IT" sz="1400" dirty="0">
                <a:solidFill>
                  <a:srgbClr val="000000"/>
                </a:solidFill>
                <a:latin typeface="Gotham" panose="02000504050000020004" pitchFamily="2" charset="0"/>
              </a:rPr>
              <a:t> di blocco di sicurezza del connettore.</a:t>
            </a:r>
          </a:p>
          <a:p>
            <a:pPr algn="just" fontAlgn="base"/>
            <a:endParaRPr lang="it-IT" sz="1400" dirty="0">
              <a:solidFill>
                <a:srgbClr val="000000"/>
              </a:solidFill>
              <a:latin typeface="Gotham" panose="02000504050000020004" pitchFamily="2" charset="0"/>
            </a:endParaRPr>
          </a:p>
          <a:p>
            <a:r>
              <a:rPr lang="it-IT" sz="1400" dirty="0">
                <a:latin typeface="Gotham" panose="02000504050000020004" pitchFamily="2" charset="0"/>
              </a:rPr>
              <a:t>La presenza di un blocco di sicurezza Easy Lock è indispensabile per l’estrema diffusione del dispositivo in ambienti domestici frequentati da soggetti inadeguati alla gestione di questa tipologia di apparati come ad esempio i bambini.  </a:t>
            </a:r>
          </a:p>
          <a:p>
            <a:pPr algn="just" fontAlgn="base"/>
            <a:endParaRPr lang="it-IT" sz="1400" dirty="0">
              <a:solidFill>
                <a:srgbClr val="000000"/>
              </a:solidFill>
              <a:latin typeface="Gotham" panose="02000504050000020004" pitchFamily="2" charset="0"/>
            </a:endParaRPr>
          </a:p>
          <a:p>
            <a:pPr algn="just" fontAlgn="base"/>
            <a:r>
              <a:rPr lang="it-IT" sz="1400" dirty="0">
                <a:solidFill>
                  <a:srgbClr val="000000"/>
                </a:solidFill>
                <a:latin typeface="Gotham" panose="02000504050000020004" pitchFamily="2" charset="0"/>
              </a:rPr>
              <a:t>L'angolazione rispetto al piano del muro di Easy Key permette di avere più spazio a disposizione nella scatola </a:t>
            </a:r>
            <a:r>
              <a:rPr lang="it-IT" sz="1400">
                <a:solidFill>
                  <a:srgbClr val="000000"/>
                </a:solidFill>
                <a:latin typeface="Gotham" panose="02000504050000020004" pitchFamily="2" charset="0"/>
              </a:rPr>
              <a:t>da incasso </a:t>
            </a:r>
            <a:r>
              <a:rPr lang="it-IT" sz="1400" dirty="0">
                <a:solidFill>
                  <a:srgbClr val="000000"/>
                </a:solidFill>
                <a:latin typeface="Gotham" panose="02000504050000020004" pitchFamily="2" charset="0"/>
              </a:rPr>
              <a:t>per poter curvare la fibra ottica con maggiore raggio di curvatura, evitando in tal modo di portare la fibra oltre i limiti di curvatura minima ammessi; l'angolazione di uscita della fibra verso il basso dal lato utente permette di evitare possibili danni alla fibra ottica stessa nel caso di accostamento di mobilio.</a:t>
            </a:r>
          </a:p>
        </p:txBody>
      </p:sp>
      <p:pic>
        <p:nvPicPr>
          <p:cNvPr id="15" name="Immagine 14" descr="Immagine che contiene giocattolo&#10;&#10;Descrizione generata automaticamente">
            <a:extLst>
              <a:ext uri="{FF2B5EF4-FFF2-40B4-BE49-F238E27FC236}">
                <a16:creationId xmlns:a16="http://schemas.microsoft.com/office/drawing/2014/main" id="{63A575F5-5914-4269-B8C4-CB91913E6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760" y="2568042"/>
            <a:ext cx="2320338" cy="2522220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6A0F2C5F-31F2-4B12-A53E-6FA5D22FF8DB}"/>
              </a:ext>
            </a:extLst>
          </p:cNvPr>
          <p:cNvSpPr/>
          <p:nvPr/>
        </p:nvSpPr>
        <p:spPr>
          <a:xfrm>
            <a:off x="4391894" y="485894"/>
            <a:ext cx="6774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dirty="0">
                <a:solidFill>
                  <a:schemeClr val="bg1">
                    <a:lumMod val="50000"/>
                  </a:schemeClr>
                </a:solidFill>
                <a:latin typeface="Gotham" panose="02000504050000020004" pitchFamily="2" charset="0"/>
              </a:rPr>
              <a:t>Presa Keystone FTTH con funzione di blocco di sicurezza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38E901B-FAFC-4A0B-821F-46E3FD9B1CB6}"/>
              </a:ext>
            </a:extLst>
          </p:cNvPr>
          <p:cNvSpPr/>
          <p:nvPr/>
        </p:nvSpPr>
        <p:spPr>
          <a:xfrm>
            <a:off x="159626" y="-375"/>
            <a:ext cx="159626" cy="34290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D3E49D5-2877-405C-813F-48D680D61AAD}"/>
              </a:ext>
            </a:extLst>
          </p:cNvPr>
          <p:cNvSpPr/>
          <p:nvPr/>
        </p:nvSpPr>
        <p:spPr>
          <a:xfrm>
            <a:off x="0" y="-375"/>
            <a:ext cx="159625" cy="5849957"/>
          </a:xfrm>
          <a:prstGeom prst="rect">
            <a:avLst/>
          </a:prstGeom>
          <a:solidFill>
            <a:srgbClr val="C20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pic>
        <p:nvPicPr>
          <p:cNvPr id="16" name="Immagine 15" descr="Immagine che contiene rosso, segnale, arancia, bianco&#10;&#10;Descrizione generata automaticamente">
            <a:extLst>
              <a:ext uri="{FF2B5EF4-FFF2-40B4-BE49-F238E27FC236}">
                <a16:creationId xmlns:a16="http://schemas.microsoft.com/office/drawing/2014/main" id="{A2680822-B269-4D70-A6DD-40276EDF7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71" y="4830329"/>
            <a:ext cx="1433502" cy="1286423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0D445154-1AD3-46C6-B6CA-A8FC36C803BB}"/>
              </a:ext>
            </a:extLst>
          </p:cNvPr>
          <p:cNvSpPr/>
          <p:nvPr/>
        </p:nvSpPr>
        <p:spPr>
          <a:xfrm>
            <a:off x="11391900" y="1"/>
            <a:ext cx="800099" cy="6857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C4CE2A9D-A62B-46F0-830C-1B10EFF99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89" y="6476473"/>
            <a:ext cx="684934" cy="27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945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285</Words>
  <Application>Microsoft Office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Gotham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Chiara Mancini</dc:creator>
  <cp:lastModifiedBy>Chiara Mancini</cp:lastModifiedBy>
  <cp:revision>50</cp:revision>
  <dcterms:created xsi:type="dcterms:W3CDTF">2020-06-05T10:49:57Z</dcterms:created>
  <dcterms:modified xsi:type="dcterms:W3CDTF">2020-06-08T15:09:30Z</dcterms:modified>
</cp:coreProperties>
</file>