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60" r:id="rId7"/>
    <p:sldId id="274" r:id="rId8"/>
    <p:sldId id="290" r:id="rId9"/>
    <p:sldId id="291" r:id="rId10"/>
    <p:sldId id="298" r:id="rId11"/>
    <p:sldId id="279" r:id="rId12"/>
    <p:sldId id="302" r:id="rId13"/>
    <p:sldId id="271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urizio Zacchi" initials="MZ" lastIdx="1" clrIdx="0">
    <p:extLst>
      <p:ext uri="{19B8F6BF-5375-455C-9EA6-DF929625EA0E}">
        <p15:presenceInfo xmlns:p15="http://schemas.microsoft.com/office/powerpoint/2012/main" userId="S::maurizio.zacchi@gruppodaman.onmicrosoft.com::e625966f-e208-41cc-a44b-e6c5e7ef1d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C39"/>
    <a:srgbClr val="F29100"/>
    <a:srgbClr val="6B7A84"/>
    <a:srgbClr val="8E4A8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84"/>
    <p:restoredTop sz="94689"/>
  </p:normalViewPr>
  <p:slideViewPr>
    <p:cSldViewPr snapToGrid="0" snapToObjects="1">
      <p:cViewPr varScale="1">
        <p:scale>
          <a:sx n="115" d="100"/>
          <a:sy n="115" d="100"/>
        </p:scale>
        <p:origin x="240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58955059052277"/>
          <c:w val="0.87321921550192305"/>
          <c:h val="0.8366988464327770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0D0-7145-9354-C9EF15CA1E89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0D0-7145-9354-C9EF15CA1E89}"/>
              </c:ext>
            </c:extLst>
          </c:dPt>
          <c:dPt>
            <c:idx val="2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0D0-7145-9354-C9EF15CA1E89}"/>
              </c:ext>
            </c:extLst>
          </c:dPt>
          <c:dPt>
            <c:idx val="3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0D0-7145-9354-C9EF15CA1E89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0D0-7145-9354-C9EF15CA1E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Percentuale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3F0-394A-9F31-1FCDA43CD00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427-564A-AE55-BAEC5319D049}"/>
              </c:ext>
            </c:extLst>
          </c:dPt>
          <c:cat>
            <c:strRef>
              <c:f>Foglio1!$A$2:$A$3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Foglio1!$B$2:$B$3</c:f>
              <c:numCache>
                <c:formatCode>0</c:formatCode>
                <c:ptCount val="2"/>
                <c:pt idx="0">
                  <c:v>93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F0-394A-9F31-1FCDA43CD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Percentuale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034-9B4A-9D73-EA4F1386C12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034-9B4A-9D73-EA4F1386C128}"/>
              </c:ext>
            </c:extLst>
          </c:dPt>
          <c:cat>
            <c:strRef>
              <c:f>Foglio1!$A$2:$A$3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Foglio1!$B$2:$B$3</c:f>
              <c:numCache>
                <c:formatCode>0</c:formatCode>
                <c:ptCount val="2"/>
                <c:pt idx="0">
                  <c:v>84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34-9B4A-9D73-EA4F1386C1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0.46163</cdr:x>
      <cdr:y>0.62806</cdr:y>
    </cdr:from>
    <cdr:to>
      <cdr:x>0.59158</cdr:x>
      <cdr:y>0.80885</cdr:y>
    </cdr:to>
    <cdr:sp macro="" textlink="">
      <cdr:nvSpPr>
        <cdr:cNvPr id="2" name="CasellaDiTesto 1">
          <a:extLst xmlns:a="http://schemas.openxmlformats.org/drawingml/2006/main">
            <a:ext uri="{FF2B5EF4-FFF2-40B4-BE49-F238E27FC236}">
              <a16:creationId xmlns:a16="http://schemas.microsoft.com/office/drawing/2014/main" id="{39F6A762-5493-444B-AD5E-6525421449BA}"/>
            </a:ext>
          </a:extLst>
        </cdr:cNvPr>
        <cdr:cNvSpPr txBox="1"/>
      </cdr:nvSpPr>
      <cdr:spPr>
        <a:xfrm xmlns:a="http://schemas.openxmlformats.org/drawingml/2006/main">
          <a:off x="1858028" y="1544031"/>
          <a:ext cx="523031" cy="4444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it-IT" sz="1400" b="1" dirty="0">
              <a:solidFill>
                <a:schemeClr val="bg1"/>
              </a:solidFill>
              <a:latin typeface="Verdana Pro" panose="020B0604030504040204" pitchFamily="34" charset="0"/>
            </a:rPr>
            <a:t>93%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0.46163</cdr:x>
      <cdr:y>0.62806</cdr:y>
    </cdr:from>
    <cdr:to>
      <cdr:x>0.59158</cdr:x>
      <cdr:y>0.80885</cdr:y>
    </cdr:to>
    <cdr:sp macro="" textlink="">
      <cdr:nvSpPr>
        <cdr:cNvPr id="2" name="CasellaDiTesto 1">
          <a:extLst xmlns:a="http://schemas.openxmlformats.org/drawingml/2006/main">
            <a:ext uri="{FF2B5EF4-FFF2-40B4-BE49-F238E27FC236}">
              <a16:creationId xmlns:a16="http://schemas.microsoft.com/office/drawing/2014/main" id="{39F6A762-5493-444B-AD5E-6525421449BA}"/>
            </a:ext>
          </a:extLst>
        </cdr:cNvPr>
        <cdr:cNvSpPr txBox="1"/>
      </cdr:nvSpPr>
      <cdr:spPr>
        <a:xfrm xmlns:a="http://schemas.openxmlformats.org/drawingml/2006/main">
          <a:off x="1858028" y="1544031"/>
          <a:ext cx="523031" cy="4444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it-IT" sz="1400" b="1" dirty="0">
              <a:solidFill>
                <a:schemeClr val="bg1"/>
              </a:solidFill>
              <a:latin typeface="Verdana Pro" panose="020B0604030504040204" pitchFamily="34" charset="0"/>
            </a:rPr>
            <a:t>87%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4324-9437-9846-AFE0-14883D3CBF6C}" type="datetimeFigureOut">
              <a:rPr lang="it-IT" smtClean="0"/>
              <a:t>27/05/20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85CECF-A745-3746-82ED-AEF87C8CC5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052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F29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BD4299-AC9B-094C-B454-CBE5C8751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9965" y="1621012"/>
            <a:ext cx="8564217" cy="3218414"/>
          </a:xfrm>
        </p:spPr>
        <p:txBody>
          <a:bodyPr anchor="ctr"/>
          <a:lstStyle>
            <a:lvl1pPr algn="l">
              <a:defRPr sz="6000">
                <a:solidFill>
                  <a:srgbClr val="111C39"/>
                </a:solidFill>
                <a:latin typeface="Verdana Pro" panose="020F050202020403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855B31B-7621-484A-A539-FFDCA6CF04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966" y="4977156"/>
            <a:ext cx="8564216" cy="566531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BA25422-EFFA-0C43-A837-B8A067FB9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9483" y="6343393"/>
            <a:ext cx="7187151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 dirty="0"/>
              <a:t>© Cyber Guru </a:t>
            </a:r>
            <a:r>
              <a:rPr lang="it-IT" dirty="0" err="1"/>
              <a:t>srl</a:t>
            </a:r>
            <a:r>
              <a:rPr lang="it-IT" dirty="0"/>
              <a:t> | </a:t>
            </a:r>
            <a:r>
              <a:rPr lang="it-IT" dirty="0" err="1"/>
              <a:t>Confidential</a:t>
            </a:r>
            <a:r>
              <a:rPr lang="it-IT" dirty="0"/>
              <a:t> | </a:t>
            </a:r>
            <a:r>
              <a:rPr lang="it-IT" dirty="0" err="1"/>
              <a:t>www.cyberguru.eu</a:t>
            </a:r>
            <a:r>
              <a:rPr lang="it-IT" dirty="0"/>
              <a:t> | </a:t>
            </a:r>
            <a:r>
              <a:rPr lang="it-IT" dirty="0" err="1"/>
              <a:t>contact@cyberguru.eu</a:t>
            </a:r>
            <a:r>
              <a:rPr lang="it-IT" dirty="0"/>
              <a:t> </a:t>
            </a:r>
          </a:p>
        </p:txBody>
      </p:sp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B70A43AD-C7AC-7C43-B602-36C321FE6AD7}"/>
              </a:ext>
            </a:extLst>
          </p:cNvPr>
          <p:cNvCxnSpPr>
            <a:cxnSpLocks/>
          </p:cNvCxnSpPr>
          <p:nvPr userDrawn="1"/>
        </p:nvCxnSpPr>
        <p:spPr>
          <a:xfrm>
            <a:off x="544771" y="6042453"/>
            <a:ext cx="11102457" cy="0"/>
          </a:xfrm>
          <a:prstGeom prst="line">
            <a:avLst/>
          </a:prstGeom>
          <a:ln w="28575">
            <a:solidFill>
              <a:srgbClr val="111C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magine 12" descr="Immagine che contiene orologio, disegnando&#10;&#10;Descrizione generata automaticamente">
            <a:extLst>
              <a:ext uri="{FF2B5EF4-FFF2-40B4-BE49-F238E27FC236}">
                <a16:creationId xmlns:a16="http://schemas.microsoft.com/office/drawing/2014/main" id="{97A1A198-3755-D347-A2CA-0C20E983E7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2092" y="143003"/>
            <a:ext cx="2121202" cy="1106273"/>
          </a:xfrm>
          <a:prstGeom prst="rect">
            <a:avLst/>
          </a:prstGeom>
        </p:spPr>
      </p:pic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B09925FC-7F0A-2744-838D-3B2E440017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0094" y="6349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fld id="{5DBC5AA6-2635-C146-BD4F-2EF0F5FB64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7865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-1">
    <p:bg>
      <p:bgPr>
        <a:solidFill>
          <a:srgbClr val="111C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notte, fotografia, scuro, luce&#10;&#10;Descrizione generata automaticamente">
            <a:extLst>
              <a:ext uri="{FF2B5EF4-FFF2-40B4-BE49-F238E27FC236}">
                <a16:creationId xmlns:a16="http://schemas.microsoft.com/office/drawing/2014/main" id="{851DE721-FDF6-1C40-B052-1E81EDB94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2755900"/>
            <a:ext cx="12192000" cy="41021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FBD4299-AC9B-094C-B454-CBE5C8751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771" y="164116"/>
            <a:ext cx="8564217" cy="997414"/>
          </a:xfrm>
        </p:spPr>
        <p:txBody>
          <a:bodyPr anchor="ctr"/>
          <a:lstStyle>
            <a:lvl1pPr algn="l">
              <a:defRPr sz="6000">
                <a:solidFill>
                  <a:schemeClr val="bg1"/>
                </a:solidFill>
                <a:latin typeface="Verdana Pro" panose="020F050202020403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B70A43AD-C7AC-7C43-B602-36C321FE6AD7}"/>
              </a:ext>
            </a:extLst>
          </p:cNvPr>
          <p:cNvCxnSpPr>
            <a:cxnSpLocks/>
          </p:cNvCxnSpPr>
          <p:nvPr userDrawn="1"/>
        </p:nvCxnSpPr>
        <p:spPr>
          <a:xfrm>
            <a:off x="544771" y="6042453"/>
            <a:ext cx="11102457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magine 12" descr="Immagine che contiene orologio, disegnando&#10;&#10;Descrizione generata automaticamente">
            <a:extLst>
              <a:ext uri="{FF2B5EF4-FFF2-40B4-BE49-F238E27FC236}">
                <a16:creationId xmlns:a16="http://schemas.microsoft.com/office/drawing/2014/main" id="{97A1A198-3755-D347-A2CA-0C20E983E75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2092" y="143003"/>
            <a:ext cx="2121202" cy="1106273"/>
          </a:xfrm>
          <a:prstGeom prst="rect">
            <a:avLst/>
          </a:prstGeom>
        </p:spPr>
      </p:pic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B09925FC-7F0A-2744-838D-3B2E440017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0094" y="6349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>
                    <a:lumMod val="95000"/>
                  </a:schemeClr>
                </a:solidFill>
                <a:latin typeface="Verdana Pro" panose="020B0604030504040204" pitchFamily="34" charset="0"/>
              </a:defRPr>
            </a:lvl1pPr>
          </a:lstStyle>
          <a:p>
            <a:fld id="{5DBC5AA6-2635-C146-BD4F-2EF0F5FB64C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id="{FB39A3AC-A17E-2043-8608-6FBDBAC7E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9483" y="6343393"/>
            <a:ext cx="7187151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bg1">
                    <a:lumMod val="95000"/>
                  </a:schemeClr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/>
              <a:t>© Cyber Guru srl | Confidential | www.cyberguru.eu | contact@cyberguru.eu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51237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-1">
    <p:bg>
      <p:bgPr>
        <a:solidFill>
          <a:srgbClr val="F29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notte, fotografia, scuro, luce&#10;&#10;Descrizione generata automaticamente">
            <a:extLst>
              <a:ext uri="{FF2B5EF4-FFF2-40B4-BE49-F238E27FC236}">
                <a16:creationId xmlns:a16="http://schemas.microsoft.com/office/drawing/2014/main" id="{851DE721-FDF6-1C40-B052-1E81EDB94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2755900"/>
            <a:ext cx="12192000" cy="41021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FBD4299-AC9B-094C-B454-CBE5C8751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771" y="164116"/>
            <a:ext cx="8564217" cy="997414"/>
          </a:xfrm>
        </p:spPr>
        <p:txBody>
          <a:bodyPr anchor="ctr"/>
          <a:lstStyle>
            <a:lvl1pPr algn="l">
              <a:defRPr sz="6000">
                <a:solidFill>
                  <a:schemeClr val="bg1"/>
                </a:solidFill>
                <a:latin typeface="Verdana Pro" panose="020F050202020403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B70A43AD-C7AC-7C43-B602-36C321FE6AD7}"/>
              </a:ext>
            </a:extLst>
          </p:cNvPr>
          <p:cNvCxnSpPr>
            <a:cxnSpLocks/>
          </p:cNvCxnSpPr>
          <p:nvPr userDrawn="1"/>
        </p:nvCxnSpPr>
        <p:spPr>
          <a:xfrm>
            <a:off x="544771" y="6042453"/>
            <a:ext cx="11102457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magine 12" descr="Immagine che contiene orologio, disegnando&#10;&#10;Descrizione generata automaticamente">
            <a:extLst>
              <a:ext uri="{FF2B5EF4-FFF2-40B4-BE49-F238E27FC236}">
                <a16:creationId xmlns:a16="http://schemas.microsoft.com/office/drawing/2014/main" id="{97A1A198-3755-D347-A2CA-0C20E983E75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2092" y="143003"/>
            <a:ext cx="2121202" cy="1106273"/>
          </a:xfrm>
          <a:prstGeom prst="rect">
            <a:avLst/>
          </a:prstGeom>
        </p:spPr>
      </p:pic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B09925FC-7F0A-2744-838D-3B2E440017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0094" y="6349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fld id="{5DBC5AA6-2635-C146-BD4F-2EF0F5FB64C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BC53A2FC-A121-404D-BFF1-503640684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9483" y="6343393"/>
            <a:ext cx="7187151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 dirty="0"/>
              <a:t>© Cyber Guru </a:t>
            </a:r>
            <a:r>
              <a:rPr lang="it-IT" dirty="0" err="1"/>
              <a:t>srl</a:t>
            </a:r>
            <a:r>
              <a:rPr lang="it-IT" dirty="0"/>
              <a:t> | </a:t>
            </a:r>
            <a:r>
              <a:rPr lang="it-IT" dirty="0" err="1"/>
              <a:t>Confidential</a:t>
            </a:r>
            <a:r>
              <a:rPr lang="it-IT" dirty="0"/>
              <a:t> | </a:t>
            </a:r>
            <a:r>
              <a:rPr lang="it-IT" dirty="0" err="1"/>
              <a:t>www.cyberguru.eu</a:t>
            </a:r>
            <a:r>
              <a:rPr lang="it-IT" dirty="0"/>
              <a:t> | </a:t>
            </a:r>
            <a:r>
              <a:rPr lang="it-IT" dirty="0" err="1"/>
              <a:t>contact@cyberguru.eu</a:t>
            </a: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9784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-1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notte, fotografia, scuro, luce&#10;&#10;Descrizione generata automaticamente">
            <a:extLst>
              <a:ext uri="{FF2B5EF4-FFF2-40B4-BE49-F238E27FC236}">
                <a16:creationId xmlns:a16="http://schemas.microsoft.com/office/drawing/2014/main" id="{851DE721-FDF6-1C40-B052-1E81EDB94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2755900"/>
            <a:ext cx="12192000" cy="41021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FBD4299-AC9B-094C-B454-CBE5C8751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771" y="164116"/>
            <a:ext cx="8564217" cy="997414"/>
          </a:xfrm>
        </p:spPr>
        <p:txBody>
          <a:bodyPr anchor="ctr"/>
          <a:lstStyle>
            <a:lvl1pPr algn="l">
              <a:defRPr sz="6000">
                <a:solidFill>
                  <a:schemeClr val="bg1"/>
                </a:solidFill>
                <a:latin typeface="Verdana Pro" panose="020F050202020403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B70A43AD-C7AC-7C43-B602-36C321FE6AD7}"/>
              </a:ext>
            </a:extLst>
          </p:cNvPr>
          <p:cNvCxnSpPr>
            <a:cxnSpLocks/>
          </p:cNvCxnSpPr>
          <p:nvPr userDrawn="1"/>
        </p:nvCxnSpPr>
        <p:spPr>
          <a:xfrm>
            <a:off x="544771" y="6042453"/>
            <a:ext cx="11102457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magine 12">
            <a:extLst>
              <a:ext uri="{FF2B5EF4-FFF2-40B4-BE49-F238E27FC236}">
                <a16:creationId xmlns:a16="http://schemas.microsoft.com/office/drawing/2014/main" id="{97A1A198-3755-D347-A2CA-0C20E983E75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92092" y="185193"/>
            <a:ext cx="2121202" cy="1021892"/>
          </a:xfrm>
          <a:prstGeom prst="rect">
            <a:avLst/>
          </a:prstGeom>
        </p:spPr>
      </p:pic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B09925FC-7F0A-2744-838D-3B2E440017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0094" y="634987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fld id="{5DBC5AA6-2635-C146-BD4F-2EF0F5FB64C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E21C5928-1DAB-7F4A-A247-EEE8D61C9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9483" y="6343393"/>
            <a:ext cx="7187151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/>
              <a:t>© Cyber Guru srl | Confidential | www.cyberguru.eu | contact@cyberguru.eu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38092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-2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notte, fotografia, scuro, luce&#10;&#10;Descrizione generata automaticamente">
            <a:extLst>
              <a:ext uri="{FF2B5EF4-FFF2-40B4-BE49-F238E27FC236}">
                <a16:creationId xmlns:a16="http://schemas.microsoft.com/office/drawing/2014/main" id="{851DE721-FDF6-1C40-B052-1E81EDB94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2755900"/>
            <a:ext cx="12192000" cy="4102100"/>
          </a:xfrm>
          <a:prstGeom prst="rect">
            <a:avLst/>
          </a:prstGeom>
        </p:spPr>
      </p:pic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2FDE9334-B8FF-CD47-AEDC-C81C43570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9483" y="6343393"/>
            <a:ext cx="7187151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/>
              <a:t>© Cyber Guru srl | Confidential | www.cyberguru.eu | contact@cyberguru.eu </a:t>
            </a:r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FBD4299-AC9B-094C-B454-CBE5C8751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771" y="164116"/>
            <a:ext cx="8564217" cy="997414"/>
          </a:xfrm>
        </p:spPr>
        <p:txBody>
          <a:bodyPr anchor="ctr"/>
          <a:lstStyle>
            <a:lvl1pPr algn="l">
              <a:defRPr sz="6000">
                <a:solidFill>
                  <a:schemeClr val="bg1"/>
                </a:solidFill>
                <a:latin typeface="Verdana Pro" panose="020F050202020403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B70A43AD-C7AC-7C43-B602-36C321FE6AD7}"/>
              </a:ext>
            </a:extLst>
          </p:cNvPr>
          <p:cNvCxnSpPr>
            <a:cxnSpLocks/>
          </p:cNvCxnSpPr>
          <p:nvPr userDrawn="1"/>
        </p:nvCxnSpPr>
        <p:spPr>
          <a:xfrm>
            <a:off x="544771" y="6042453"/>
            <a:ext cx="11102457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magine 12">
            <a:extLst>
              <a:ext uri="{FF2B5EF4-FFF2-40B4-BE49-F238E27FC236}">
                <a16:creationId xmlns:a16="http://schemas.microsoft.com/office/drawing/2014/main" id="{97A1A198-3755-D347-A2CA-0C20E983E75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92092" y="185193"/>
            <a:ext cx="2121202" cy="1021892"/>
          </a:xfrm>
          <a:prstGeom prst="rect">
            <a:avLst/>
          </a:prstGeom>
        </p:spPr>
      </p:pic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B09925FC-7F0A-2744-838D-3B2E440017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0094" y="6349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fld id="{5DBC5AA6-2635-C146-BD4F-2EF0F5FB64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9493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y-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notte, fotografia, scuro, luce&#10;&#10;Descrizione generata automaticamente">
            <a:extLst>
              <a:ext uri="{FF2B5EF4-FFF2-40B4-BE49-F238E27FC236}">
                <a16:creationId xmlns:a16="http://schemas.microsoft.com/office/drawing/2014/main" id="{851DE721-FDF6-1C40-B052-1E81EDB94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2755900"/>
            <a:ext cx="12192000" cy="41021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FBD4299-AC9B-094C-B454-CBE5C8751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771" y="164116"/>
            <a:ext cx="8564217" cy="997414"/>
          </a:xfrm>
        </p:spPr>
        <p:txBody>
          <a:bodyPr anchor="ctr"/>
          <a:lstStyle>
            <a:lvl1pPr algn="l">
              <a:defRPr sz="6000">
                <a:solidFill>
                  <a:srgbClr val="F29100"/>
                </a:solidFill>
                <a:latin typeface="Verdana Pro" panose="020F050202020403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B70A43AD-C7AC-7C43-B602-36C321FE6AD7}"/>
              </a:ext>
            </a:extLst>
          </p:cNvPr>
          <p:cNvCxnSpPr>
            <a:cxnSpLocks/>
          </p:cNvCxnSpPr>
          <p:nvPr userDrawn="1"/>
        </p:nvCxnSpPr>
        <p:spPr>
          <a:xfrm>
            <a:off x="544771" y="6042453"/>
            <a:ext cx="11102457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magine 12">
            <a:extLst>
              <a:ext uri="{FF2B5EF4-FFF2-40B4-BE49-F238E27FC236}">
                <a16:creationId xmlns:a16="http://schemas.microsoft.com/office/drawing/2014/main" id="{97A1A198-3755-D347-A2CA-0C20E983E75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92092" y="185193"/>
            <a:ext cx="2121202" cy="1021892"/>
          </a:xfrm>
          <a:prstGeom prst="rect">
            <a:avLst/>
          </a:prstGeom>
        </p:spPr>
      </p:pic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B09925FC-7F0A-2744-838D-3B2E440017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0094" y="6349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F29100"/>
                </a:solidFill>
                <a:latin typeface="Verdana Pro" panose="020B0604030504040204" pitchFamily="34" charset="0"/>
              </a:defRPr>
            </a:lvl1pPr>
          </a:lstStyle>
          <a:p>
            <a:fld id="{5DBC5AA6-2635-C146-BD4F-2EF0F5FB64C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7923AA4A-16B3-324A-A449-24F31FF81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9483" y="6343393"/>
            <a:ext cx="7187151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F29100"/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/>
              <a:t>© Cyber Guru srl | Confidential | www.cyberguru.eu | contact@cyberguru.eu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7953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rey-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notte, fotografia, scuro, luce&#10;&#10;Descrizione generata automaticamente">
            <a:extLst>
              <a:ext uri="{FF2B5EF4-FFF2-40B4-BE49-F238E27FC236}">
                <a16:creationId xmlns:a16="http://schemas.microsoft.com/office/drawing/2014/main" id="{851DE721-FDF6-1C40-B052-1E81EDB94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2755900"/>
            <a:ext cx="12192000" cy="41021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FBD4299-AC9B-094C-B454-CBE5C8751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771" y="164116"/>
            <a:ext cx="8564217" cy="997414"/>
          </a:xfrm>
        </p:spPr>
        <p:txBody>
          <a:bodyPr anchor="ctr"/>
          <a:lstStyle>
            <a:lvl1pPr algn="l">
              <a:defRPr sz="6000">
                <a:solidFill>
                  <a:srgbClr val="F29100"/>
                </a:solidFill>
                <a:latin typeface="Verdana Pro" panose="020F050202020403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B09925FC-7F0A-2744-838D-3B2E440017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0094" y="6349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F29100"/>
                </a:solidFill>
                <a:latin typeface="Verdana Pro" panose="020B0604030504040204" pitchFamily="34" charset="0"/>
              </a:defRPr>
            </a:lvl1pPr>
          </a:lstStyle>
          <a:p>
            <a:fld id="{5DBC5AA6-2635-C146-BD4F-2EF0F5FB64C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7923AA4A-16B3-324A-A449-24F31FF81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9483" y="6343393"/>
            <a:ext cx="7187151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F29100"/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/>
              <a:t>© Cyber Guru srl | Confidential | www.cyberguru.eu | contact@cyberguru.eu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284549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A85BF9-2784-764D-84F7-864F43844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63FC53-C929-4A4B-AAEA-F3B8F94F1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0E1A090-2FF8-CD42-830C-20CB12E1F7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31496C-223D-0846-9055-D5262D9BB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© Cyber Guru srl | Confidential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D752871-1445-484F-A0F3-78EE35E8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BC5AA6-2635-C146-BD4F-2EF0F5FB64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1714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80828F-3EC4-8E41-9AE0-D80EAD18B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906E991-B0E0-2149-B043-FC8E27949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0938CF-5644-C446-953A-FC91C290C2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0C3F8D3-5DB3-6540-A33C-87BA73C5A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© Cyber Guru srl | Confidential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55BEE0C-C35B-A04F-967B-9817E0BA0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BC5AA6-2635-C146-BD4F-2EF0F5FB64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7762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8E95E2-C61E-E145-84E6-883395553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DBC367D-300B-B647-BFD0-DE086F4CE0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DFE3CFD-0067-8840-9699-E88B7DD76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BFA2402-29A9-E543-918A-ED81F3B1D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BE6121F-7921-FD48-A9CF-89B9002B9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© Cyber Guru srl | Confidential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21AC6B9-9D63-6242-B386-8DCF135D8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BC5AA6-2635-C146-BD4F-2EF0F5FB64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6609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B6B538-4E72-1743-86B2-24BDED424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605D582-1341-824A-B5C5-242EFEC3ED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37E696B-F3EB-464A-8C4F-E805B0947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457D0E5-E27A-7644-89CD-26B711E7DA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9C68314-A717-8347-9861-0311894730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EAE34EF-F29A-8048-A552-C7C5D4C5ED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F4F78BD-7C90-F042-9BA7-75C2DCD13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© Cyber Guru srl | Confidential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0A2D510-C435-C64F-859C-7CD1A9FE5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BC5AA6-2635-C146-BD4F-2EF0F5FB64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7970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555F67-51CA-204F-BC7B-CBF7D2355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38D04C5-97A5-CA4F-87A7-AB48FA2657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4E7579D-8361-044F-868D-8860CB411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© Cyber Guru srl | Confidential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14ABB21-3FBA-054E-8976-EBE891AA1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BC5AA6-2635-C146-BD4F-2EF0F5FB64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801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E616C41-A97B-AB43-B2A4-5A5EB013A2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CA84B01-2430-4C42-89B3-03E3E40C1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© Cyber Guru srl | Confidential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AA9F715-2D88-7045-974E-221F51807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BC5AA6-2635-C146-BD4F-2EF0F5FB64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3484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7CB3C6-D955-2149-9133-D1EC2B0EB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9FF92BA-978A-C746-A52E-AFF6F4A24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5AC9248-2019-694C-A722-9E26118532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2AD3372-9F5E-F645-B09E-0C9284D96C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5F19906-D132-5F4A-8B65-80C44F1A5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© Cyber Guru srl | Confidential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1BBD2FC-4A46-0649-A5DE-A46001A32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BC5AA6-2635-C146-BD4F-2EF0F5FB64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38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349B24-5B8F-7944-8A28-13D28070A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4FD59D2-1FFB-764C-9BDB-5FB865A378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FBDEE39-27C2-2641-8558-2451B17DD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713E095-9619-854F-B2AE-84EE6D505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7AE1B11-228D-1041-87D0-9D09442C8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© Cyber Guru srl | Confidential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51C0938-CD80-C14B-BE4C-F86270BEB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BC5AA6-2635-C146-BD4F-2EF0F5FB64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4741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B13664-19BA-884F-BF28-B79C8D80D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2213CF6-865E-7A45-BC9A-5885A7EA85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6E731F-A140-144C-8933-EE6D311CC5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349C40-7008-0C4B-9B36-6255C9811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© Cyber Guru srl | Confidential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7357ED-B384-7A4B-9F89-AEC443D50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BC5AA6-2635-C146-BD4F-2EF0F5FB64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90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FEF3DD5-1424-FC4F-B05A-B398F56F71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233EB8D-D8DE-0B45-905C-6346ED5705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E487C3C-A5A1-7749-B5EC-D1B72D31E4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E79DE45-E58F-DB4B-AC75-2029B556A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© Cyber Guru srl | Confidential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511BB65-F967-B24D-BDDF-5D200617E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BC5AA6-2635-C146-BD4F-2EF0F5FB64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529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102D34A-62F9-D547-B71C-1856A19D0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09E8AAF-97D5-B140-9478-4916ADE17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1A7CAC00-E77A-6C43-9689-BCC422A395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49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fld id="{5DBC5AA6-2635-C146-BD4F-2EF0F5FB64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881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1" r:id="rId4"/>
    <p:sldLayoutId id="2147483664" r:id="rId5"/>
    <p:sldLayoutId id="2147483663" r:id="rId6"/>
    <p:sldLayoutId id="2147483666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37B766-BAD2-C64F-8AB6-E71582563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9965" y="1621012"/>
            <a:ext cx="9323084" cy="3218414"/>
          </a:xfrm>
        </p:spPr>
        <p:txBody>
          <a:bodyPr>
            <a:noAutofit/>
          </a:bodyPr>
          <a:lstStyle/>
          <a:p>
            <a:r>
              <a:rPr lang="it-IT" dirty="0">
                <a:solidFill>
                  <a:srgbClr val="002060"/>
                </a:solidFill>
              </a:rPr>
              <a:t>the</a:t>
            </a:r>
            <a:br>
              <a:rPr lang="it-IT" b="1" dirty="0">
                <a:solidFill>
                  <a:srgbClr val="002060"/>
                </a:solidFill>
              </a:rPr>
            </a:br>
            <a:r>
              <a:rPr lang="it-IT" b="1" dirty="0">
                <a:solidFill>
                  <a:srgbClr val="002060"/>
                </a:solidFill>
              </a:rPr>
              <a:t>CYBER SECURITY </a:t>
            </a:r>
            <a:br>
              <a:rPr lang="it-IT" b="1" dirty="0">
                <a:solidFill>
                  <a:srgbClr val="002060"/>
                </a:solidFill>
              </a:rPr>
            </a:br>
            <a:r>
              <a:rPr lang="it-IT" b="1" dirty="0">
                <a:solidFill>
                  <a:srgbClr val="002060"/>
                </a:solidFill>
              </a:rPr>
              <a:t>AWARENESS</a:t>
            </a:r>
            <a:br>
              <a:rPr lang="it-IT" b="1" dirty="0">
                <a:solidFill>
                  <a:srgbClr val="002060"/>
                </a:solidFill>
              </a:rPr>
            </a:br>
            <a:r>
              <a:rPr lang="it-IT" dirty="0" err="1">
                <a:solidFill>
                  <a:srgbClr val="002060"/>
                </a:solidFill>
              </a:rPr>
              <a:t>platform</a:t>
            </a: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A6B07A4-BDAA-E346-8361-5166AA9D9A53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24107" y="5134279"/>
            <a:ext cx="9144000" cy="599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kern="0" dirty="0">
                <a:solidFill>
                  <a:srgbClr val="002060"/>
                </a:solidFill>
                <a:latin typeface="Verdana Pro" panose="020B0604030504040204" pitchFamily="34" charset="0"/>
              </a:rPr>
              <a:t>SP Italy | May 2020</a:t>
            </a:r>
          </a:p>
          <a:p>
            <a:pPr marL="0" indent="0">
              <a:buNone/>
            </a:pPr>
            <a:endParaRPr lang="it-IT" sz="2400" dirty="0">
              <a:solidFill>
                <a:srgbClr val="111C39"/>
              </a:solidFill>
              <a:latin typeface="Verdana Pro" panose="020B0604030504040204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C776935-1992-B64C-979B-250700356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BC5AA6-2635-C146-BD4F-2EF0F5FB64C0}" type="slidenum">
              <a:rPr lang="it-IT" smtClean="0"/>
              <a:pPr/>
              <a:t>1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6CC4B90-15AA-0C47-8567-7EA694DA8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9483" y="6343393"/>
            <a:ext cx="7187151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 dirty="0"/>
              <a:t>© Cyber Guru </a:t>
            </a:r>
            <a:r>
              <a:rPr lang="it-IT" dirty="0" err="1"/>
              <a:t>srl</a:t>
            </a:r>
            <a:r>
              <a:rPr lang="it-IT" dirty="0"/>
              <a:t> | </a:t>
            </a:r>
            <a:r>
              <a:rPr lang="it-IT" dirty="0" err="1"/>
              <a:t>Confidential</a:t>
            </a:r>
            <a:r>
              <a:rPr lang="it-IT" dirty="0"/>
              <a:t> | </a:t>
            </a:r>
            <a:r>
              <a:rPr lang="it-IT" dirty="0" err="1"/>
              <a:t>www.cyberguru.it</a:t>
            </a:r>
            <a:r>
              <a:rPr lang="it-IT" dirty="0"/>
              <a:t> | </a:t>
            </a:r>
            <a:r>
              <a:rPr lang="it-IT" dirty="0" err="1"/>
              <a:t>contatti@cyberguru.it</a:t>
            </a:r>
            <a:r>
              <a:rPr lang="it-IT" dirty="0"/>
              <a:t> </a:t>
            </a:r>
          </a:p>
        </p:txBody>
      </p:sp>
      <p:pic>
        <p:nvPicPr>
          <p:cNvPr id="7" name="Immagine 6" descr="Immagine che contiene orologio, luce&#10;&#10;Descrizione generata automaticamente">
            <a:extLst>
              <a:ext uri="{FF2B5EF4-FFF2-40B4-BE49-F238E27FC236}">
                <a16:creationId xmlns:a16="http://schemas.microsoft.com/office/drawing/2014/main" id="{DFC71FE9-C110-914A-9670-E21669582FA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3622" flipH="1">
            <a:off x="-272466" y="303997"/>
            <a:ext cx="3807488" cy="112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31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CB39A0-C66C-BD4B-944E-0402EA2AB6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FATTORE UMANO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42CD45A-3453-8443-AD5F-737A5B540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BC5AA6-2635-C146-BD4F-2EF0F5FB64C0}" type="slidenum">
              <a:rPr lang="it-IT" smtClean="0"/>
              <a:pPr/>
              <a:t>2</a:t>
            </a:fld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24C0B32-D857-9546-94B8-3F4F7C45D9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898" y="1445741"/>
            <a:ext cx="7216345" cy="5412259"/>
          </a:xfrm>
          <a:prstGeom prst="rect">
            <a:avLst/>
          </a:prstGeom>
        </p:spPr>
      </p:pic>
      <p:grpSp>
        <p:nvGrpSpPr>
          <p:cNvPr id="15" name="Gruppo 14">
            <a:extLst>
              <a:ext uri="{FF2B5EF4-FFF2-40B4-BE49-F238E27FC236}">
                <a16:creationId xmlns:a16="http://schemas.microsoft.com/office/drawing/2014/main" id="{9C3C5FBF-C292-FA4B-ACA1-66B9AB023B89}"/>
              </a:ext>
            </a:extLst>
          </p:cNvPr>
          <p:cNvGrpSpPr/>
          <p:nvPr/>
        </p:nvGrpSpPr>
        <p:grpSpPr>
          <a:xfrm>
            <a:off x="569485" y="3896416"/>
            <a:ext cx="7635401" cy="1649843"/>
            <a:chOff x="277664" y="3777408"/>
            <a:chExt cx="8907700" cy="1678316"/>
          </a:xfrm>
        </p:grpSpPr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C933CE7A-3A47-9441-851C-C76DA1328681}"/>
                </a:ext>
              </a:extLst>
            </p:cNvPr>
            <p:cNvSpPr/>
            <p:nvPr/>
          </p:nvSpPr>
          <p:spPr>
            <a:xfrm>
              <a:off x="2097879" y="4349289"/>
              <a:ext cx="7087485" cy="10410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2000" dirty="0">
                  <a:solidFill>
                    <a:schemeClr val="bg1"/>
                  </a:solidFill>
                  <a:latin typeface="Verdana Pro" panose="020B0604030504040204" pitchFamily="34" charset="0"/>
                </a:rPr>
                <a:t>“… </a:t>
              </a:r>
              <a:r>
                <a:rPr lang="en-US" sz="2000" dirty="0" err="1">
                  <a:solidFill>
                    <a:schemeClr val="bg1"/>
                  </a:solidFill>
                  <a:latin typeface="Verdana Pro" panose="020B0604030504040204" pitchFamily="34" charset="0"/>
                </a:rPr>
                <a:t>degli</a:t>
              </a:r>
              <a:r>
                <a:rPr lang="en-US" sz="2000" dirty="0">
                  <a:solidFill>
                    <a:schemeClr val="bg1"/>
                  </a:solidFill>
                  <a:latin typeface="Verdana Pro" panose="020B060403050404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Verdana Pro" panose="020B0604030504040204" pitchFamily="34" charset="0"/>
                </a:rPr>
                <a:t>attacchi</a:t>
              </a:r>
              <a:r>
                <a:rPr lang="en-US" sz="2000" dirty="0">
                  <a:solidFill>
                    <a:schemeClr val="bg1"/>
                  </a:solidFill>
                  <a:latin typeface="Verdana Pro" panose="020B0604030504040204" pitchFamily="34" charset="0"/>
                </a:rPr>
                <a:t> Cyber </a:t>
              </a:r>
              <a:r>
                <a:rPr lang="en-US" sz="2000" dirty="0" err="1">
                  <a:solidFill>
                    <a:schemeClr val="bg1"/>
                  </a:solidFill>
                  <a:latin typeface="Verdana Pro" panose="020B0604030504040204" pitchFamily="34" charset="0"/>
                </a:rPr>
                <a:t>comincia</a:t>
              </a:r>
              <a:r>
                <a:rPr lang="en-US" sz="2000" dirty="0">
                  <a:solidFill>
                    <a:schemeClr val="bg1"/>
                  </a:solidFill>
                  <a:latin typeface="Verdana Pro" panose="020B0604030504040204" pitchFamily="34" charset="0"/>
                </a:rPr>
                <a:t> da </a:t>
              </a:r>
              <a:r>
                <a:rPr lang="en-US" sz="2000" dirty="0" err="1">
                  <a:solidFill>
                    <a:schemeClr val="bg1"/>
                  </a:solidFill>
                  <a:latin typeface="Verdana Pro" panose="020B0604030504040204" pitchFamily="34" charset="0"/>
                </a:rPr>
                <a:t>qualcuno</a:t>
              </a:r>
              <a:r>
                <a:rPr lang="en-US" sz="2000" dirty="0">
                  <a:solidFill>
                    <a:schemeClr val="bg1"/>
                  </a:solidFill>
                  <a:latin typeface="Verdana Pro" panose="020B060403050404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Verdana Pro" panose="020B0604030504040204" pitchFamily="34" charset="0"/>
                </a:rPr>
                <a:t>che</a:t>
              </a:r>
              <a:r>
                <a:rPr lang="en-US" sz="2000" dirty="0">
                  <a:solidFill>
                    <a:schemeClr val="bg1"/>
                  </a:solidFill>
                  <a:latin typeface="Verdana Pro" panose="020B060403050404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Verdana Pro" panose="020B0604030504040204" pitchFamily="34" charset="0"/>
                </a:rPr>
                <a:t>clicca</a:t>
              </a:r>
              <a:r>
                <a:rPr lang="en-US" sz="2000" dirty="0">
                  <a:solidFill>
                    <a:schemeClr val="bg1"/>
                  </a:solidFill>
                  <a:latin typeface="Verdana Pro" panose="020B060403050404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Verdana Pro" panose="020B0604030504040204" pitchFamily="34" charset="0"/>
                </a:rPr>
                <a:t>su</a:t>
              </a:r>
              <a:r>
                <a:rPr lang="en-US" sz="2000" dirty="0">
                  <a:solidFill>
                    <a:schemeClr val="bg1"/>
                  </a:solidFill>
                  <a:latin typeface="Verdana Pro" panose="020B0604030504040204" pitchFamily="34" charset="0"/>
                </a:rPr>
                <a:t> una email”</a:t>
              </a:r>
            </a:p>
            <a:p>
              <a:pPr algn="r">
                <a:spcBef>
                  <a:spcPts val="600"/>
                </a:spcBef>
                <a:spcAft>
                  <a:spcPts val="600"/>
                </a:spcAft>
              </a:pPr>
              <a:r>
                <a:rPr lang="en-US" sz="1050" i="1" dirty="0">
                  <a:solidFill>
                    <a:schemeClr val="bg1"/>
                  </a:solidFill>
                  <a:latin typeface="Verdana Pro" panose="020B0604030504040204" pitchFamily="34" charset="0"/>
                </a:rPr>
                <a:t>(source: Barclays Bank)</a:t>
              </a:r>
              <a:endParaRPr lang="en-US" sz="2000" i="1" dirty="0">
                <a:solidFill>
                  <a:schemeClr val="bg1"/>
                </a:solidFill>
                <a:latin typeface="Verdana Pro" panose="020B0604030504040204" pitchFamily="34" charset="0"/>
              </a:endParaRPr>
            </a:p>
          </p:txBody>
        </p:sp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CB987ABE-0365-1442-9F10-1069F5B8C30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85151619"/>
                </p:ext>
              </p:extLst>
            </p:nvPr>
          </p:nvGraphicFramePr>
          <p:xfrm>
            <a:off x="277664" y="3777408"/>
            <a:ext cx="1971803" cy="16783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5525C1E6-4173-A04F-96D4-1825C4755F46}"/>
                </a:ext>
              </a:extLst>
            </p:cNvPr>
            <p:cNvSpPr txBox="1"/>
            <p:nvPr/>
          </p:nvSpPr>
          <p:spPr>
            <a:xfrm>
              <a:off x="498630" y="4443209"/>
              <a:ext cx="12917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90%</a:t>
              </a:r>
            </a:p>
          </p:txBody>
        </p:sp>
      </p:grpSp>
      <p:sp>
        <p:nvSpPr>
          <p:cNvPr id="16" name="Titolo 1">
            <a:extLst>
              <a:ext uri="{FF2B5EF4-FFF2-40B4-BE49-F238E27FC236}">
                <a16:creationId xmlns:a16="http://schemas.microsoft.com/office/drawing/2014/main" id="{55C2C58D-58E4-8E49-B535-CBA0F30EC6DA}"/>
              </a:ext>
            </a:extLst>
          </p:cNvPr>
          <p:cNvSpPr txBox="1">
            <a:spLocks/>
          </p:cNvSpPr>
          <p:nvPr/>
        </p:nvSpPr>
        <p:spPr>
          <a:xfrm>
            <a:off x="549965" y="1621012"/>
            <a:ext cx="9669073" cy="23455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Verdana Pro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it-IT" sz="4400" b="1" kern="0" dirty="0">
                <a:solidFill>
                  <a:srgbClr val="F29100"/>
                </a:solidFill>
              </a:rPr>
              <a:t>L’ANELLO DEBOLE DELLA CYBERSECURITY SONO I COMPORTAMENTI UMANI</a:t>
            </a:r>
            <a:endParaRPr lang="en-US" sz="4400" b="1" kern="0" dirty="0">
              <a:solidFill>
                <a:srgbClr val="F29100"/>
              </a:solidFill>
            </a:endParaRPr>
          </a:p>
        </p:txBody>
      </p:sp>
      <p:sp>
        <p:nvSpPr>
          <p:cNvPr id="12" name="Segnaposto piè di pagina 4">
            <a:extLst>
              <a:ext uri="{FF2B5EF4-FFF2-40B4-BE49-F238E27FC236}">
                <a16:creationId xmlns:a16="http://schemas.microsoft.com/office/drawing/2014/main" id="{B26BF280-278F-EA41-B8EA-8EEAFB6EE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9483" y="6343393"/>
            <a:ext cx="7187151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 dirty="0">
                <a:solidFill>
                  <a:schemeClr val="bg1"/>
                </a:solidFill>
              </a:rPr>
              <a:t>© Cyber Guru </a:t>
            </a:r>
            <a:r>
              <a:rPr lang="it-IT" dirty="0" err="1">
                <a:solidFill>
                  <a:schemeClr val="bg1"/>
                </a:solidFill>
              </a:rPr>
              <a:t>srl</a:t>
            </a:r>
            <a:r>
              <a:rPr lang="it-IT" dirty="0">
                <a:solidFill>
                  <a:schemeClr val="bg1"/>
                </a:solidFill>
              </a:rPr>
              <a:t> | </a:t>
            </a:r>
            <a:r>
              <a:rPr lang="it-IT" dirty="0" err="1">
                <a:solidFill>
                  <a:schemeClr val="bg1"/>
                </a:solidFill>
              </a:rPr>
              <a:t>Confidential</a:t>
            </a:r>
            <a:r>
              <a:rPr lang="it-IT" dirty="0">
                <a:solidFill>
                  <a:schemeClr val="bg1"/>
                </a:solidFill>
              </a:rPr>
              <a:t> | </a:t>
            </a:r>
            <a:r>
              <a:rPr lang="it-IT" dirty="0" err="1">
                <a:solidFill>
                  <a:schemeClr val="bg1"/>
                </a:solidFill>
              </a:rPr>
              <a:t>www.cyberguru.it</a:t>
            </a:r>
            <a:r>
              <a:rPr lang="it-IT" dirty="0">
                <a:solidFill>
                  <a:schemeClr val="bg1"/>
                </a:solidFill>
              </a:rPr>
              <a:t> | </a:t>
            </a:r>
            <a:r>
              <a:rPr lang="it-IT" dirty="0" err="1">
                <a:solidFill>
                  <a:schemeClr val="bg1"/>
                </a:solidFill>
              </a:rPr>
              <a:t>contatti@cyberguru.it</a:t>
            </a:r>
            <a:r>
              <a:rPr lang="it-IT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3904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CB39A0-C66C-BD4B-944E-0402EA2AB6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La SOLUZIONE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42CD45A-3453-8443-AD5F-737A5B540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BC5AA6-2635-C146-BD4F-2EF0F5FB64C0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19" name="Titolo 1">
            <a:extLst>
              <a:ext uri="{FF2B5EF4-FFF2-40B4-BE49-F238E27FC236}">
                <a16:creationId xmlns:a16="http://schemas.microsoft.com/office/drawing/2014/main" id="{D6F0377F-C323-6B40-A5F8-EDAF19035ABC}"/>
              </a:ext>
            </a:extLst>
          </p:cNvPr>
          <p:cNvSpPr txBox="1">
            <a:spLocks/>
          </p:cNvSpPr>
          <p:nvPr/>
        </p:nvSpPr>
        <p:spPr>
          <a:xfrm>
            <a:off x="247320" y="1971235"/>
            <a:ext cx="7187151" cy="29155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Verdana Pro" panose="020F050202020403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it-IT" sz="3000" b="1" dirty="0">
                <a:solidFill>
                  <a:srgbClr val="002060"/>
                </a:solidFill>
              </a:rPr>
              <a:t>CYBER GURU È L’UNICA SOLUZIONE CHE CONSENTE DI IMPLEMENTARE UN PROGRAMMA EFFICACE DI CYBER SECURITY AWARENESS PER TUTTA LA FORZA LAVORO</a:t>
            </a:r>
            <a:endParaRPr lang="it-IT" sz="3000" dirty="0">
              <a:solidFill>
                <a:srgbClr val="002060"/>
              </a:solidFill>
            </a:endParaRPr>
          </a:p>
        </p:txBody>
      </p:sp>
      <p:cxnSp>
        <p:nvCxnSpPr>
          <p:cNvPr id="13" name="Connettore 1 12">
            <a:extLst>
              <a:ext uri="{FF2B5EF4-FFF2-40B4-BE49-F238E27FC236}">
                <a16:creationId xmlns:a16="http://schemas.microsoft.com/office/drawing/2014/main" id="{AD8038A8-8792-5440-98D8-126984DF284B}"/>
              </a:ext>
            </a:extLst>
          </p:cNvPr>
          <p:cNvCxnSpPr>
            <a:cxnSpLocks/>
          </p:cNvCxnSpPr>
          <p:nvPr/>
        </p:nvCxnSpPr>
        <p:spPr>
          <a:xfrm>
            <a:off x="7434471" y="1382751"/>
            <a:ext cx="0" cy="43935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3E63AC79-B92F-7349-A175-AD69C0509D14}"/>
              </a:ext>
            </a:extLst>
          </p:cNvPr>
          <p:cNvSpPr/>
          <p:nvPr/>
        </p:nvSpPr>
        <p:spPr>
          <a:xfrm>
            <a:off x="7693583" y="1778966"/>
            <a:ext cx="3569147" cy="869707"/>
          </a:xfrm>
          <a:prstGeom prst="roundRect">
            <a:avLst/>
          </a:prstGeom>
          <a:solidFill>
            <a:srgbClr val="111C3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it-IT" sz="1600" b="1" dirty="0">
                <a:solidFill>
                  <a:schemeClr val="bg1"/>
                </a:solidFill>
                <a:latin typeface="Verdana Pro" panose="020B0604030504040204" pitchFamily="34" charset="0"/>
              </a:rPr>
              <a:t>CYBER GURU </a:t>
            </a:r>
            <a:r>
              <a:rPr lang="it-IT" sz="1600" b="1" dirty="0">
                <a:solidFill>
                  <a:srgbClr val="F29100"/>
                </a:solidFill>
                <a:latin typeface="Verdana Pro" panose="020B0604030504040204" pitchFamily="34" charset="0"/>
              </a:rPr>
              <a:t>AWARENESS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Verdana Pro" panose="020B0604030504040204" pitchFamily="34" charset="0"/>
              </a:rPr>
              <a:t>e-learning </a:t>
            </a:r>
            <a:r>
              <a:rPr lang="it-IT" sz="1200" dirty="0" err="1">
                <a:solidFill>
                  <a:schemeClr val="bg1">
                    <a:lumMod val="95000"/>
                  </a:schemeClr>
                </a:solidFill>
                <a:latin typeface="Verdana Pro" panose="020B0604030504040204" pitchFamily="34" charset="0"/>
              </a:rPr>
              <a:t>based</a:t>
            </a: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Verdana Pro" panose="020B0604030504040204" pitchFamily="34" charset="0"/>
              </a:rPr>
              <a:t> </a:t>
            </a:r>
            <a:r>
              <a:rPr lang="it-IT" sz="1200" dirty="0" err="1">
                <a:solidFill>
                  <a:schemeClr val="bg1">
                    <a:lumMod val="95000"/>
                  </a:schemeClr>
                </a:solidFill>
                <a:latin typeface="Verdana Pro" panose="020B0604030504040204" pitchFamily="34" charset="0"/>
              </a:rPr>
              <a:t>program</a:t>
            </a:r>
            <a:endParaRPr lang="it-IT" sz="1200" b="1" dirty="0">
              <a:solidFill>
                <a:schemeClr val="bg1">
                  <a:lumMod val="95000"/>
                </a:schemeClr>
              </a:solidFill>
              <a:latin typeface="Verdana Pro" panose="020B0604030504040204" pitchFamily="34" charset="0"/>
            </a:endParaRP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94F9D0A6-B0C8-754E-A693-4461A91C9C8B}"/>
              </a:ext>
            </a:extLst>
          </p:cNvPr>
          <p:cNvSpPr/>
          <p:nvPr/>
        </p:nvSpPr>
        <p:spPr>
          <a:xfrm>
            <a:off x="7693582" y="2994146"/>
            <a:ext cx="3569147" cy="869707"/>
          </a:xfrm>
          <a:prstGeom prst="roundRect">
            <a:avLst/>
          </a:prstGeom>
          <a:solidFill>
            <a:srgbClr val="111C3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it-IT" sz="1600" b="1" dirty="0">
                <a:solidFill>
                  <a:schemeClr val="bg1"/>
                </a:solidFill>
                <a:latin typeface="Verdana Pro" panose="020B0604030504040204" pitchFamily="34" charset="0"/>
              </a:rPr>
              <a:t>CYBER GURU </a:t>
            </a:r>
            <a:r>
              <a:rPr lang="it-IT" sz="1600" b="1" dirty="0">
                <a:solidFill>
                  <a:srgbClr val="F29100"/>
                </a:solidFill>
                <a:latin typeface="Verdana Pro" panose="020B0604030504040204" pitchFamily="34" charset="0"/>
              </a:rPr>
              <a:t>PHISHING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it-IT" sz="1200" dirty="0" err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automatic</a:t>
            </a: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1200" dirty="0" err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antiphishing</a:t>
            </a: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e-training </a:t>
            </a:r>
            <a:r>
              <a:rPr lang="it-IT" sz="1200" dirty="0" err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</a:t>
            </a:r>
            <a:endParaRPr lang="it-IT" sz="12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Segnaposto piè di pagina 4">
            <a:extLst>
              <a:ext uri="{FF2B5EF4-FFF2-40B4-BE49-F238E27FC236}">
                <a16:creationId xmlns:a16="http://schemas.microsoft.com/office/drawing/2014/main" id="{7B01465F-F857-4842-B4A7-29C27C0D6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9483" y="6343393"/>
            <a:ext cx="7187151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 dirty="0"/>
              <a:t>© Cyber Guru </a:t>
            </a:r>
            <a:r>
              <a:rPr lang="it-IT" dirty="0" err="1"/>
              <a:t>srl</a:t>
            </a:r>
            <a:r>
              <a:rPr lang="it-IT" dirty="0"/>
              <a:t> | </a:t>
            </a:r>
            <a:r>
              <a:rPr lang="it-IT" dirty="0" err="1"/>
              <a:t>Confidential</a:t>
            </a:r>
            <a:r>
              <a:rPr lang="it-IT" dirty="0"/>
              <a:t> | </a:t>
            </a:r>
            <a:r>
              <a:rPr lang="it-IT" dirty="0" err="1"/>
              <a:t>www.cyberguru.it</a:t>
            </a:r>
            <a:r>
              <a:rPr lang="it-IT" dirty="0"/>
              <a:t> | </a:t>
            </a:r>
            <a:r>
              <a:rPr lang="it-IT" dirty="0" err="1"/>
              <a:t>contatti@cyberguru.it</a:t>
            </a:r>
            <a:r>
              <a:rPr lang="it-IT" dirty="0"/>
              <a:t> 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7335CD34-318C-994C-A3AF-B0028A9600EC}"/>
              </a:ext>
            </a:extLst>
          </p:cNvPr>
          <p:cNvSpPr/>
          <p:nvPr/>
        </p:nvSpPr>
        <p:spPr>
          <a:xfrm>
            <a:off x="7693582" y="4225140"/>
            <a:ext cx="3569147" cy="869707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it-IT" sz="1600" b="1" dirty="0">
                <a:solidFill>
                  <a:schemeClr val="bg1"/>
                </a:solidFill>
                <a:latin typeface="Verdana Pro" panose="020B0604030504040204" pitchFamily="34" charset="0"/>
              </a:rPr>
              <a:t>CYBER GURU </a:t>
            </a:r>
            <a:r>
              <a:rPr lang="it-IT" sz="1600" b="1" dirty="0">
                <a:solidFill>
                  <a:srgbClr val="F29100"/>
                </a:solidFill>
                <a:latin typeface="Verdana Pro" panose="020B0604030504040204" pitchFamily="34" charset="0"/>
              </a:rPr>
              <a:t>ENTERPRISE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full Cyber Security </a:t>
            </a:r>
            <a:r>
              <a:rPr lang="it-IT" sz="1200" dirty="0" err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Awareness</a:t>
            </a: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1200" dirty="0" err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</a:t>
            </a:r>
            <a:endParaRPr lang="it-IT" sz="12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023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piè di pagina 4">
            <a:extLst>
              <a:ext uri="{FF2B5EF4-FFF2-40B4-BE49-F238E27FC236}">
                <a16:creationId xmlns:a16="http://schemas.microsoft.com/office/drawing/2014/main" id="{A418C48C-04FA-B34E-B026-3606BE88E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 dirty="0"/>
              <a:t>© Cyber Guru </a:t>
            </a:r>
            <a:r>
              <a:rPr lang="it-IT" dirty="0" err="1"/>
              <a:t>srl</a:t>
            </a:r>
            <a:r>
              <a:rPr lang="it-IT" dirty="0"/>
              <a:t> | </a:t>
            </a:r>
            <a:r>
              <a:rPr lang="it-IT" dirty="0" err="1"/>
              <a:t>Confidential</a:t>
            </a:r>
            <a:r>
              <a:rPr lang="it-IT" dirty="0"/>
              <a:t> | </a:t>
            </a:r>
            <a:r>
              <a:rPr lang="it-IT" dirty="0" err="1"/>
              <a:t>www.cyberguru.it</a:t>
            </a:r>
            <a:r>
              <a:rPr lang="it-IT" dirty="0"/>
              <a:t> | </a:t>
            </a:r>
            <a:r>
              <a:rPr lang="it-IT" dirty="0" err="1"/>
              <a:t>contatti@cyberguru.it</a:t>
            </a:r>
            <a:r>
              <a:rPr lang="it-IT" dirty="0"/>
              <a:t> 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5CB39A0-C66C-BD4B-944E-0402EA2AB6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it-IT" sz="4800" b="1" dirty="0">
                <a:solidFill>
                  <a:srgbClr val="111C39"/>
                </a:solidFill>
              </a:rPr>
              <a:t>PECULIARITÀ</a:t>
            </a:r>
            <a:endParaRPr lang="it-IT" sz="4800" b="1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42CD45A-3453-8443-AD5F-737A5B540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BC5AA6-2635-C146-BD4F-2EF0F5FB64C0}" type="slidenum">
              <a:rPr lang="it-IT" smtClean="0"/>
              <a:pPr/>
              <a:t>4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597AD5B-2EFF-FC4D-9D5B-EB7FF579A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243" y="1484748"/>
            <a:ext cx="9563513" cy="3297817"/>
          </a:xfrm>
          <a:prstGeom prst="rect">
            <a:avLst/>
          </a:prstGeom>
        </p:spPr>
      </p:pic>
      <p:sp>
        <p:nvSpPr>
          <p:cNvPr id="21" name="Rounded Rectangle 2">
            <a:extLst>
              <a:ext uri="{FF2B5EF4-FFF2-40B4-BE49-F238E27FC236}">
                <a16:creationId xmlns:a16="http://schemas.microsoft.com/office/drawing/2014/main" id="{FF0891DF-DFFF-5C43-BA38-09C0E61B4E71}"/>
              </a:ext>
            </a:extLst>
          </p:cNvPr>
          <p:cNvSpPr/>
          <p:nvPr/>
        </p:nvSpPr>
        <p:spPr>
          <a:xfrm>
            <a:off x="881102" y="4921657"/>
            <a:ext cx="2892112" cy="781160"/>
          </a:xfrm>
          <a:prstGeom prst="roundRect">
            <a:avLst/>
          </a:prstGeom>
          <a:noFill/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en" sz="2000" b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rPr>
              <a:t>FORMAZIONE</a:t>
            </a:r>
          </a:p>
          <a:p>
            <a:pPr lvl="0" algn="ctr" rtl="1"/>
            <a:r>
              <a:rPr lang="en" sz="2000" b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rPr>
              <a:t>CONTINUA</a:t>
            </a:r>
            <a:endParaRPr lang="en" sz="2000" dirty="0">
              <a:solidFill>
                <a:srgbClr val="111C39"/>
              </a:solidFill>
              <a:latin typeface="Verdana Pro" panose="020B0604030504040204" pitchFamily="34" charset="0"/>
              <a:sym typeface="Nunito Sans"/>
            </a:endParaRP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07B3BFDA-DE31-344D-8A1B-FFA288A61D77}"/>
              </a:ext>
            </a:extLst>
          </p:cNvPr>
          <p:cNvSpPr/>
          <p:nvPr/>
        </p:nvSpPr>
        <p:spPr>
          <a:xfrm>
            <a:off x="3546361" y="4921657"/>
            <a:ext cx="2561036" cy="781160"/>
          </a:xfrm>
          <a:prstGeom prst="roundRect">
            <a:avLst/>
          </a:prstGeom>
          <a:noFill/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en" sz="2000" b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rPr>
              <a:t>LEVA</a:t>
            </a:r>
          </a:p>
          <a:p>
            <a:pPr lvl="0" algn="ctr" rtl="1"/>
            <a:r>
              <a:rPr lang="en" sz="2000" b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rPr>
              <a:t>INDIVIDUALE</a:t>
            </a:r>
            <a:endParaRPr lang="en" sz="2000" dirty="0">
              <a:solidFill>
                <a:srgbClr val="111C39"/>
              </a:solidFill>
              <a:latin typeface="Verdana Pro" panose="020B0604030504040204" pitchFamily="34" charset="0"/>
              <a:sym typeface="Nunito Sans"/>
            </a:endParaRPr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B6C5FCB6-DDC9-824B-9DAB-B85226FEB8B7}"/>
              </a:ext>
            </a:extLst>
          </p:cNvPr>
          <p:cNvSpPr/>
          <p:nvPr/>
        </p:nvSpPr>
        <p:spPr>
          <a:xfrm>
            <a:off x="6011037" y="4925917"/>
            <a:ext cx="2561036" cy="781160"/>
          </a:xfrm>
          <a:prstGeom prst="roundRect">
            <a:avLst/>
          </a:prstGeom>
          <a:noFill/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en" sz="2000" b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rPr>
              <a:t>PROGRAMMA</a:t>
            </a:r>
          </a:p>
          <a:p>
            <a:pPr lvl="0" algn="ctr" rtl="1"/>
            <a:r>
              <a:rPr lang="en" sz="2000" b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rPr>
              <a:t>OLISTICO</a:t>
            </a:r>
            <a:endParaRPr lang="en" sz="2000" dirty="0">
              <a:solidFill>
                <a:srgbClr val="111C39"/>
              </a:solidFill>
              <a:latin typeface="Verdana Pro" panose="020B0604030504040204" pitchFamily="34" charset="0"/>
              <a:sym typeface="Nunito Sans"/>
            </a:endParaRPr>
          </a:p>
        </p:txBody>
      </p:sp>
      <p:sp>
        <p:nvSpPr>
          <p:cNvPr id="24" name="Rounded Rectangle 2">
            <a:extLst>
              <a:ext uri="{FF2B5EF4-FFF2-40B4-BE49-F238E27FC236}">
                <a16:creationId xmlns:a16="http://schemas.microsoft.com/office/drawing/2014/main" id="{73DAC7FD-6BF6-074E-A05C-E34E6C3245F1}"/>
              </a:ext>
            </a:extLst>
          </p:cNvPr>
          <p:cNvSpPr/>
          <p:nvPr/>
        </p:nvSpPr>
        <p:spPr>
          <a:xfrm>
            <a:off x="8345220" y="4962801"/>
            <a:ext cx="2561036" cy="781160"/>
          </a:xfrm>
          <a:prstGeom prst="roundRect">
            <a:avLst/>
          </a:prstGeom>
          <a:noFill/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en" sz="2000" b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rPr>
              <a:t>CHIAVI</a:t>
            </a:r>
          </a:p>
          <a:p>
            <a:pPr lvl="0" algn="ctr" rtl="1"/>
            <a:r>
              <a:rPr lang="en" sz="2000" b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rPr>
              <a:t>IN MANO</a:t>
            </a:r>
            <a:endParaRPr lang="en" sz="2000" dirty="0">
              <a:solidFill>
                <a:srgbClr val="111C39"/>
              </a:solidFill>
              <a:latin typeface="Verdana Pro" panose="020B0604030504040204" pitchFamily="34" charset="0"/>
              <a:sym typeface="Nunito Sans"/>
            </a:endParaRPr>
          </a:p>
        </p:txBody>
      </p:sp>
      <p:pic>
        <p:nvPicPr>
          <p:cNvPr id="13" name="Elemento grafico 12" descr="Ingranaggi">
            <a:extLst>
              <a:ext uri="{FF2B5EF4-FFF2-40B4-BE49-F238E27FC236}">
                <a16:creationId xmlns:a16="http://schemas.microsoft.com/office/drawing/2014/main" id="{F7B8A8E8-80E3-4A46-A014-11357BBD5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46514" y="2676456"/>
            <a:ext cx="914400" cy="914400"/>
          </a:xfrm>
          <a:prstGeom prst="rect">
            <a:avLst/>
          </a:prstGeom>
        </p:spPr>
      </p:pic>
      <p:pic>
        <p:nvPicPr>
          <p:cNvPr id="15" name="Elemento grafico 14" descr="Famiglia con figlio">
            <a:extLst>
              <a:ext uri="{FF2B5EF4-FFF2-40B4-BE49-F238E27FC236}">
                <a16:creationId xmlns:a16="http://schemas.microsoft.com/office/drawing/2014/main" id="{FAC24660-FF2B-324C-95D7-A245E20A72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3143" y="2676456"/>
            <a:ext cx="914400" cy="914400"/>
          </a:xfrm>
          <a:prstGeom prst="rect">
            <a:avLst/>
          </a:prstGeom>
        </p:spPr>
      </p:pic>
      <p:pic>
        <p:nvPicPr>
          <p:cNvPr id="36" name="Elemento grafico 35" descr="Diagramma di Venn">
            <a:extLst>
              <a:ext uri="{FF2B5EF4-FFF2-40B4-BE49-F238E27FC236}">
                <a16:creationId xmlns:a16="http://schemas.microsoft.com/office/drawing/2014/main" id="{9719A4DD-F99B-5044-96B7-0E71BA416A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56049" y="2676456"/>
            <a:ext cx="914400" cy="914400"/>
          </a:xfrm>
          <a:prstGeom prst="rect">
            <a:avLst/>
          </a:prstGeom>
        </p:spPr>
      </p:pic>
      <p:pic>
        <p:nvPicPr>
          <p:cNvPr id="38" name="Immagine 37">
            <a:extLst>
              <a:ext uri="{FF2B5EF4-FFF2-40B4-BE49-F238E27FC236}">
                <a16:creationId xmlns:a16="http://schemas.microsoft.com/office/drawing/2014/main" id="{3C3BEE1C-0171-BE44-B378-DA7B5FC4776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8988" y="263037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137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magine 66" descr="Immagine che contiene orologio, luce&#10;&#10;Descrizione generata automaticamente">
            <a:extLst>
              <a:ext uri="{FF2B5EF4-FFF2-40B4-BE49-F238E27FC236}">
                <a16:creationId xmlns:a16="http://schemas.microsoft.com/office/drawing/2014/main" id="{BFBE379A-D390-8245-87E2-02D896EBC4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3622" flipH="1">
            <a:off x="-272466" y="303997"/>
            <a:ext cx="3807488" cy="1125648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5CB39A0-C66C-BD4B-944E-0402EA2AB6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it-IT" sz="4800" b="1" dirty="0">
                <a:solidFill>
                  <a:srgbClr val="111C39"/>
                </a:solidFill>
              </a:rPr>
              <a:t>Cyber Guru </a:t>
            </a:r>
            <a:r>
              <a:rPr lang="it-IT" sz="4800" b="1" dirty="0" err="1">
                <a:solidFill>
                  <a:srgbClr val="111C39"/>
                </a:solidFill>
              </a:rPr>
              <a:t>Awareness</a:t>
            </a:r>
            <a:endParaRPr lang="it-IT" sz="4800" b="1" dirty="0">
              <a:solidFill>
                <a:srgbClr val="111C39"/>
              </a:solidFill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42CD45A-3453-8443-AD5F-737A5B540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BC5AA6-2635-C146-BD4F-2EF0F5FB64C0}" type="slidenum">
              <a:rPr lang="it-IT" smtClean="0"/>
              <a:pPr/>
              <a:t>5</a:t>
            </a:fld>
            <a:endParaRPr lang="it-IT"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97DAA15E-7F0B-E14D-8946-3867934E9884}"/>
              </a:ext>
            </a:extLst>
          </p:cNvPr>
          <p:cNvGrpSpPr/>
          <p:nvPr/>
        </p:nvGrpSpPr>
        <p:grpSpPr>
          <a:xfrm>
            <a:off x="544771" y="1585991"/>
            <a:ext cx="10819456" cy="540000"/>
            <a:chOff x="563306" y="1612602"/>
            <a:chExt cx="10819456" cy="540000"/>
          </a:xfrm>
        </p:grpSpPr>
        <p:sp>
          <p:nvSpPr>
            <p:cNvPr id="17" name="Rounded Rectangle 2">
              <a:extLst>
                <a:ext uri="{FF2B5EF4-FFF2-40B4-BE49-F238E27FC236}">
                  <a16:creationId xmlns:a16="http://schemas.microsoft.com/office/drawing/2014/main" id="{13B91757-7E33-F64B-8C82-CF326C0FB95F}"/>
                </a:ext>
              </a:extLst>
            </p:cNvPr>
            <p:cNvSpPr/>
            <p:nvPr/>
          </p:nvSpPr>
          <p:spPr>
            <a:xfrm>
              <a:off x="1243419" y="1612602"/>
              <a:ext cx="10139343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rtl="1"/>
              <a:r>
                <a:rPr lang="en" sz="2400" b="1" dirty="0" err="1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Progettata</a:t>
              </a:r>
              <a:r>
                <a:rPr lang="en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 e </a:t>
              </a:r>
              <a:r>
                <a:rPr lang="en" sz="2400" b="1" dirty="0" err="1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sviluppata</a:t>
              </a:r>
              <a:r>
                <a:rPr lang="en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 in ITALIA</a:t>
              </a:r>
              <a:endParaRPr lang="en" sz="24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4" name="Goccia 3">
              <a:extLst>
                <a:ext uri="{FF2B5EF4-FFF2-40B4-BE49-F238E27FC236}">
                  <a16:creationId xmlns:a16="http://schemas.microsoft.com/office/drawing/2014/main" id="{8CD37DB1-F7B2-6E46-A7BB-0DF4977820C8}"/>
                </a:ext>
              </a:extLst>
            </p:cNvPr>
            <p:cNvSpPr/>
            <p:nvPr/>
          </p:nvSpPr>
          <p:spPr>
            <a:xfrm>
              <a:off x="563306" y="1612602"/>
              <a:ext cx="540000" cy="540000"/>
            </a:xfrm>
            <a:prstGeom prst="teardrop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>
                <a:latin typeface="Verdana Pro" panose="020B0604030504040204" pitchFamily="34" charset="0"/>
              </a:endParaRPr>
            </a:p>
          </p:txBody>
        </p:sp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F8A16806-12A5-524F-9A74-60C896679B2E}"/>
              </a:ext>
            </a:extLst>
          </p:cNvPr>
          <p:cNvGrpSpPr/>
          <p:nvPr/>
        </p:nvGrpSpPr>
        <p:grpSpPr>
          <a:xfrm>
            <a:off x="544771" y="3328623"/>
            <a:ext cx="11186312" cy="540000"/>
            <a:chOff x="563306" y="3736082"/>
            <a:chExt cx="10819456" cy="540000"/>
          </a:xfrm>
        </p:grpSpPr>
        <p:sp>
          <p:nvSpPr>
            <p:cNvPr id="27" name="Rounded Rectangle 2">
              <a:extLst>
                <a:ext uri="{FF2B5EF4-FFF2-40B4-BE49-F238E27FC236}">
                  <a16:creationId xmlns:a16="http://schemas.microsoft.com/office/drawing/2014/main" id="{12469183-4399-654F-AC60-6968C24BD4DC}"/>
                </a:ext>
              </a:extLst>
            </p:cNvPr>
            <p:cNvSpPr/>
            <p:nvPr/>
          </p:nvSpPr>
          <p:spPr>
            <a:xfrm>
              <a:off x="1243419" y="3736082"/>
              <a:ext cx="10139343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rtl="1"/>
              <a:r>
                <a:rPr lang="it-IT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Riduce l’esposizione al rischio di individui e organizzazioni</a:t>
              </a:r>
              <a:endParaRPr lang="en" sz="24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28" name="Goccia 27">
              <a:extLst>
                <a:ext uri="{FF2B5EF4-FFF2-40B4-BE49-F238E27FC236}">
                  <a16:creationId xmlns:a16="http://schemas.microsoft.com/office/drawing/2014/main" id="{6B3F93B8-B2B6-8848-B624-3747C205E096}"/>
                </a:ext>
              </a:extLst>
            </p:cNvPr>
            <p:cNvSpPr/>
            <p:nvPr/>
          </p:nvSpPr>
          <p:spPr>
            <a:xfrm>
              <a:off x="563306" y="3736082"/>
              <a:ext cx="540000" cy="540000"/>
            </a:xfrm>
            <a:prstGeom prst="teardrop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>
                <a:latin typeface="Verdana Pro" panose="020B0604030504040204" pitchFamily="34" charset="0"/>
              </a:endParaRPr>
            </a:p>
          </p:txBody>
        </p: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F30A3A38-6CCB-A94F-B3E8-F5075F991BD0}"/>
              </a:ext>
            </a:extLst>
          </p:cNvPr>
          <p:cNvGrpSpPr/>
          <p:nvPr/>
        </p:nvGrpSpPr>
        <p:grpSpPr>
          <a:xfrm>
            <a:off x="544771" y="5071256"/>
            <a:ext cx="10819456" cy="540000"/>
            <a:chOff x="563306" y="4449203"/>
            <a:chExt cx="10819456" cy="540000"/>
          </a:xfrm>
        </p:grpSpPr>
        <p:sp>
          <p:nvSpPr>
            <p:cNvPr id="29" name="Rounded Rectangle 2">
              <a:extLst>
                <a:ext uri="{FF2B5EF4-FFF2-40B4-BE49-F238E27FC236}">
                  <a16:creationId xmlns:a16="http://schemas.microsoft.com/office/drawing/2014/main" id="{ED5E5C2A-2457-9B4F-8B5E-34B36CE9E566}"/>
                </a:ext>
              </a:extLst>
            </p:cNvPr>
            <p:cNvSpPr/>
            <p:nvPr/>
          </p:nvSpPr>
          <p:spPr>
            <a:xfrm>
              <a:off x="1243419" y="4449203"/>
              <a:ext cx="10139343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rtl="1"/>
              <a:r>
                <a:rPr lang="it-IT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Ogni elemento è stato progettato per ottenere la massima efficacia formativa</a:t>
              </a:r>
              <a:endParaRPr lang="en" sz="24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30" name="Goccia 29">
              <a:extLst>
                <a:ext uri="{FF2B5EF4-FFF2-40B4-BE49-F238E27FC236}">
                  <a16:creationId xmlns:a16="http://schemas.microsoft.com/office/drawing/2014/main" id="{84B3394F-DFE1-5A4C-B833-1E0AC643E5E9}"/>
                </a:ext>
              </a:extLst>
            </p:cNvPr>
            <p:cNvSpPr/>
            <p:nvPr/>
          </p:nvSpPr>
          <p:spPr>
            <a:xfrm>
              <a:off x="563306" y="4449203"/>
              <a:ext cx="540000" cy="540000"/>
            </a:xfrm>
            <a:prstGeom prst="teardrop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>
                <a:latin typeface="Verdana Pro" panose="020B0604030504040204" pitchFamily="34" charset="0"/>
              </a:endParaRPr>
            </a:p>
          </p:txBody>
        </p:sp>
      </p:grpSp>
      <p:sp>
        <p:nvSpPr>
          <p:cNvPr id="20" name="Segnaposto piè di pagina 4">
            <a:extLst>
              <a:ext uri="{FF2B5EF4-FFF2-40B4-BE49-F238E27FC236}">
                <a16:creationId xmlns:a16="http://schemas.microsoft.com/office/drawing/2014/main" id="{C1376541-8689-4A4D-A61D-283AB5D5F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9483" y="6343393"/>
            <a:ext cx="7187151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 dirty="0"/>
              <a:t>© Cyber Guru </a:t>
            </a:r>
            <a:r>
              <a:rPr lang="it-IT" dirty="0" err="1"/>
              <a:t>srl</a:t>
            </a:r>
            <a:r>
              <a:rPr lang="it-IT" dirty="0"/>
              <a:t> | </a:t>
            </a:r>
            <a:r>
              <a:rPr lang="it-IT" dirty="0" err="1"/>
              <a:t>Confidential</a:t>
            </a:r>
            <a:r>
              <a:rPr lang="it-IT" dirty="0"/>
              <a:t> | </a:t>
            </a:r>
            <a:r>
              <a:rPr lang="it-IT" dirty="0" err="1"/>
              <a:t>www.cyberguru.it</a:t>
            </a:r>
            <a:r>
              <a:rPr lang="it-IT" dirty="0"/>
              <a:t> | </a:t>
            </a:r>
            <a:r>
              <a:rPr lang="it-IT" dirty="0" err="1"/>
              <a:t>contatti@cyberguru.it</a:t>
            </a:r>
            <a:r>
              <a:rPr lang="it-IT" dirty="0"/>
              <a:t> </a:t>
            </a: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5AACE79E-78DC-5747-BB90-CA7AF52C4949}"/>
              </a:ext>
            </a:extLst>
          </p:cNvPr>
          <p:cNvGrpSpPr/>
          <p:nvPr/>
        </p:nvGrpSpPr>
        <p:grpSpPr>
          <a:xfrm>
            <a:off x="544771" y="2457307"/>
            <a:ext cx="10819456" cy="540000"/>
            <a:chOff x="544771" y="2328560"/>
            <a:chExt cx="10819456" cy="540000"/>
          </a:xfrm>
        </p:grpSpPr>
        <p:sp>
          <p:nvSpPr>
            <p:cNvPr id="25" name="Rounded Rectangle 2">
              <a:extLst>
                <a:ext uri="{FF2B5EF4-FFF2-40B4-BE49-F238E27FC236}">
                  <a16:creationId xmlns:a16="http://schemas.microsoft.com/office/drawing/2014/main" id="{8C50F3A3-4DB1-8043-842F-B89EC51743AF}"/>
                </a:ext>
              </a:extLst>
            </p:cNvPr>
            <p:cNvSpPr/>
            <p:nvPr/>
          </p:nvSpPr>
          <p:spPr>
            <a:xfrm>
              <a:off x="1243419" y="2328560"/>
              <a:ext cx="10120808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rtl="1"/>
              <a:r>
                <a:rPr lang="it-IT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Agisce sulla sfera comportamentale e attitudinale</a:t>
              </a:r>
              <a:endParaRPr lang="en" sz="24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46" name="Goccia 45">
              <a:extLst>
                <a:ext uri="{FF2B5EF4-FFF2-40B4-BE49-F238E27FC236}">
                  <a16:creationId xmlns:a16="http://schemas.microsoft.com/office/drawing/2014/main" id="{95B911D4-E6F8-2B47-8B6D-C38E2C0D58E8}"/>
                </a:ext>
              </a:extLst>
            </p:cNvPr>
            <p:cNvSpPr/>
            <p:nvPr/>
          </p:nvSpPr>
          <p:spPr>
            <a:xfrm>
              <a:off x="544771" y="2328560"/>
              <a:ext cx="540000" cy="540000"/>
            </a:xfrm>
            <a:prstGeom prst="teardrop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>
                <a:latin typeface="Verdana Pro" panose="020B0604030504040204" pitchFamily="34" charset="0"/>
              </a:endParaRPr>
            </a:p>
          </p:txBody>
        </p:sp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E8622EAD-2214-C141-8699-523E5155EE4D}"/>
              </a:ext>
            </a:extLst>
          </p:cNvPr>
          <p:cNvGrpSpPr/>
          <p:nvPr/>
        </p:nvGrpSpPr>
        <p:grpSpPr>
          <a:xfrm>
            <a:off x="544771" y="4199939"/>
            <a:ext cx="11186312" cy="540000"/>
            <a:chOff x="563306" y="3736082"/>
            <a:chExt cx="10819456" cy="540000"/>
          </a:xfrm>
        </p:grpSpPr>
        <p:sp>
          <p:nvSpPr>
            <p:cNvPr id="19" name="Rounded Rectangle 2">
              <a:extLst>
                <a:ext uri="{FF2B5EF4-FFF2-40B4-BE49-F238E27FC236}">
                  <a16:creationId xmlns:a16="http://schemas.microsoft.com/office/drawing/2014/main" id="{1EE05B13-8858-4F40-B1DD-AFF6FA7ABAE6}"/>
                </a:ext>
              </a:extLst>
            </p:cNvPr>
            <p:cNvSpPr/>
            <p:nvPr/>
          </p:nvSpPr>
          <p:spPr>
            <a:xfrm>
              <a:off x="1243419" y="3736082"/>
              <a:ext cx="10139343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rtl="1"/>
              <a:r>
                <a:rPr lang="it-IT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Adotta una metodologia di formazione continua</a:t>
              </a:r>
              <a:endParaRPr lang="en" sz="24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21" name="Goccia 20">
              <a:extLst>
                <a:ext uri="{FF2B5EF4-FFF2-40B4-BE49-F238E27FC236}">
                  <a16:creationId xmlns:a16="http://schemas.microsoft.com/office/drawing/2014/main" id="{F67C5D2D-2481-754E-8C20-159D01C1E0F0}"/>
                </a:ext>
              </a:extLst>
            </p:cNvPr>
            <p:cNvSpPr/>
            <p:nvPr/>
          </p:nvSpPr>
          <p:spPr>
            <a:xfrm>
              <a:off x="563306" y="3736082"/>
              <a:ext cx="540000" cy="540000"/>
            </a:xfrm>
            <a:prstGeom prst="teardrop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>
                <a:latin typeface="Verdana Pro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0021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 descr="Immagine che contiene oggetto&#10;&#10;Descrizione generata automaticamente">
            <a:extLst>
              <a:ext uri="{FF2B5EF4-FFF2-40B4-BE49-F238E27FC236}">
                <a16:creationId xmlns:a16="http://schemas.microsoft.com/office/drawing/2014/main" id="{FA24BE10-87B5-B94F-BFEE-EABE77DF67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658" y="1654350"/>
            <a:ext cx="12192000" cy="445319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5CB39A0-C66C-BD4B-944E-0402EA2AB6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111C39"/>
                </a:solidFill>
              </a:rPr>
              <a:t>CARATTERISTICHE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42CD45A-3453-8443-AD5F-737A5B540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BC5AA6-2635-C146-BD4F-2EF0F5FB64C0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1405133B-8932-EB43-9FF6-69BB660C8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 dirty="0"/>
              <a:t>© Cyber Guru </a:t>
            </a:r>
            <a:r>
              <a:rPr lang="it-IT" dirty="0" err="1"/>
              <a:t>srl</a:t>
            </a:r>
            <a:r>
              <a:rPr lang="it-IT" dirty="0"/>
              <a:t> | </a:t>
            </a:r>
            <a:r>
              <a:rPr lang="it-IT" dirty="0" err="1"/>
              <a:t>Confidential</a:t>
            </a:r>
            <a:r>
              <a:rPr lang="it-IT" dirty="0"/>
              <a:t> | </a:t>
            </a:r>
            <a:r>
              <a:rPr lang="it-IT" dirty="0" err="1"/>
              <a:t>www.cyberguru.it</a:t>
            </a:r>
            <a:r>
              <a:rPr lang="it-IT" dirty="0"/>
              <a:t> | </a:t>
            </a:r>
            <a:r>
              <a:rPr lang="it-IT" dirty="0" err="1"/>
              <a:t>contatti@cyberguru.it</a:t>
            </a:r>
            <a:r>
              <a:rPr lang="it-IT" dirty="0"/>
              <a:t> </a:t>
            </a:r>
          </a:p>
        </p:txBody>
      </p:sp>
      <p:sp>
        <p:nvSpPr>
          <p:cNvPr id="12" name="CasellaDiTesto 18">
            <a:extLst>
              <a:ext uri="{FF2B5EF4-FFF2-40B4-BE49-F238E27FC236}">
                <a16:creationId xmlns:a16="http://schemas.microsoft.com/office/drawing/2014/main" id="{6EC1B1C7-20E9-D54E-A71D-83189EFE4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841" y="4686080"/>
            <a:ext cx="14173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LINGUAGGIO</a:t>
            </a:r>
          </a:p>
          <a:p>
            <a:pPr algn="ctr" eaLnBrk="1" hangingPunct="1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DIVULGATIVO</a:t>
            </a:r>
          </a:p>
        </p:txBody>
      </p:sp>
      <p:sp>
        <p:nvSpPr>
          <p:cNvPr id="13" name="CasellaDiTesto 18">
            <a:extLst>
              <a:ext uri="{FF2B5EF4-FFF2-40B4-BE49-F238E27FC236}">
                <a16:creationId xmlns:a16="http://schemas.microsoft.com/office/drawing/2014/main" id="{1E873526-335A-3A43-8425-8AA164E6D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814" y="2788964"/>
            <a:ext cx="9220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LEZIONI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BREVI</a:t>
            </a:r>
          </a:p>
        </p:txBody>
      </p:sp>
      <p:sp>
        <p:nvSpPr>
          <p:cNvPr id="14" name="CasellaDiTesto 18">
            <a:extLst>
              <a:ext uri="{FF2B5EF4-FFF2-40B4-BE49-F238E27FC236}">
                <a16:creationId xmlns:a16="http://schemas.microsoft.com/office/drawing/2014/main" id="{028E5597-C130-E04C-AB79-C6522A1A7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986" y="4686080"/>
            <a:ext cx="15279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MATERIALE</a:t>
            </a:r>
          </a:p>
          <a:p>
            <a:pPr algn="ctr" eaLnBrk="1" hangingPunct="1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MULTIMEDIALE</a:t>
            </a:r>
          </a:p>
        </p:txBody>
      </p:sp>
      <p:sp>
        <p:nvSpPr>
          <p:cNvPr id="15" name="CasellaDiTesto 18">
            <a:extLst>
              <a:ext uri="{FF2B5EF4-FFF2-40B4-BE49-F238E27FC236}">
                <a16:creationId xmlns:a16="http://schemas.microsoft.com/office/drawing/2014/main" id="{07D87891-9A0A-D042-9F49-EF2950531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8345" y="2788964"/>
            <a:ext cx="138852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APROCCIO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INTERATTIVO</a:t>
            </a:r>
          </a:p>
        </p:txBody>
      </p:sp>
      <p:sp>
        <p:nvSpPr>
          <p:cNvPr id="16" name="CasellaDiTesto 18">
            <a:extLst>
              <a:ext uri="{FF2B5EF4-FFF2-40B4-BE49-F238E27FC236}">
                <a16:creationId xmlns:a16="http://schemas.microsoft.com/office/drawing/2014/main" id="{87F4C52A-3CF3-8948-A7C9-C1A6DA63A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9317" y="4686080"/>
            <a:ext cx="15215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GAMIFICATION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PERVASIVA</a:t>
            </a:r>
          </a:p>
        </p:txBody>
      </p:sp>
      <p:sp>
        <p:nvSpPr>
          <p:cNvPr id="17" name="CasellaDiTesto 18">
            <a:extLst>
              <a:ext uri="{FF2B5EF4-FFF2-40B4-BE49-F238E27FC236}">
                <a16:creationId xmlns:a16="http://schemas.microsoft.com/office/drawing/2014/main" id="{92D057A0-7172-554C-9C5D-2C67931B3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5058" y="2788963"/>
            <a:ext cx="14895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REPORTISTICA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EFFICACE</a:t>
            </a:r>
          </a:p>
        </p:txBody>
      </p:sp>
      <p:sp>
        <p:nvSpPr>
          <p:cNvPr id="18" name="CasellaDiTesto 18">
            <a:extLst>
              <a:ext uri="{FF2B5EF4-FFF2-40B4-BE49-F238E27FC236}">
                <a16:creationId xmlns:a16="http://schemas.microsoft.com/office/drawing/2014/main" id="{1E5A3F08-FF95-6B49-A343-B826E4B39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3398" y="4686080"/>
            <a:ext cx="12747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CURA DELLO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STUDENTE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1CD1555-EE03-0649-A729-7ADAF0243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0771" y="2800473"/>
            <a:ext cx="13869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LEVA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INDIVIDUALE</a:t>
            </a:r>
          </a:p>
        </p:txBody>
      </p:sp>
      <p:sp>
        <p:nvSpPr>
          <p:cNvPr id="20" name="CasellaDiTesto 18">
            <a:extLst>
              <a:ext uri="{FF2B5EF4-FFF2-40B4-BE49-F238E27FC236}">
                <a16:creationId xmlns:a16="http://schemas.microsoft.com/office/drawing/2014/main" id="{5E658186-F8F5-2D45-A060-73B91D6B0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2784" y="4686080"/>
            <a:ext cx="13580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FORMAZIONE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CONTINUA</a:t>
            </a:r>
          </a:p>
        </p:txBody>
      </p:sp>
      <p:sp>
        <p:nvSpPr>
          <p:cNvPr id="22" name="CasellaDiTesto 18">
            <a:extLst>
              <a:ext uri="{FF2B5EF4-FFF2-40B4-BE49-F238E27FC236}">
                <a16:creationId xmlns:a16="http://schemas.microsoft.com/office/drawing/2014/main" id="{02A0EB5C-D63A-6E45-AB01-446F8BE87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7383" y="2803101"/>
            <a:ext cx="128272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ESPERIENZA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UTENTE</a:t>
            </a:r>
          </a:p>
        </p:txBody>
      </p:sp>
    </p:spTree>
    <p:extLst>
      <p:ext uri="{BB962C8B-B14F-4D97-AF65-F5344CB8AC3E}">
        <p14:creationId xmlns:p14="http://schemas.microsoft.com/office/powerpoint/2010/main" val="1019881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magine 66" descr="Immagine che contiene orologio, luce&#10;&#10;Descrizione generata automaticamente">
            <a:extLst>
              <a:ext uri="{FF2B5EF4-FFF2-40B4-BE49-F238E27FC236}">
                <a16:creationId xmlns:a16="http://schemas.microsoft.com/office/drawing/2014/main" id="{BFBE379A-D390-8245-87E2-02D896EBC4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3622" flipH="1">
            <a:off x="-272466" y="303997"/>
            <a:ext cx="3807488" cy="1125648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5CB39A0-C66C-BD4B-944E-0402EA2AB6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4800" b="1" dirty="0">
                <a:solidFill>
                  <a:srgbClr val="111C39"/>
                </a:solidFill>
              </a:rPr>
              <a:t>Cyber Guru Phishing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42CD45A-3453-8443-AD5F-737A5B540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BC5AA6-2635-C146-BD4F-2EF0F5FB64C0}" type="slidenum">
              <a:rPr lang="it-IT" smtClean="0"/>
              <a:pPr/>
              <a:t>7</a:t>
            </a:fld>
            <a:endParaRPr lang="it-IT"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97DAA15E-7F0B-E14D-8946-3867934E9884}"/>
              </a:ext>
            </a:extLst>
          </p:cNvPr>
          <p:cNvGrpSpPr/>
          <p:nvPr/>
        </p:nvGrpSpPr>
        <p:grpSpPr>
          <a:xfrm>
            <a:off x="544771" y="1585991"/>
            <a:ext cx="10819456" cy="540000"/>
            <a:chOff x="563306" y="1612602"/>
            <a:chExt cx="10819456" cy="540000"/>
          </a:xfrm>
        </p:grpSpPr>
        <p:sp>
          <p:nvSpPr>
            <p:cNvPr id="17" name="Rounded Rectangle 2">
              <a:extLst>
                <a:ext uri="{FF2B5EF4-FFF2-40B4-BE49-F238E27FC236}">
                  <a16:creationId xmlns:a16="http://schemas.microsoft.com/office/drawing/2014/main" id="{13B91757-7E33-F64B-8C82-CF326C0FB95F}"/>
                </a:ext>
              </a:extLst>
            </p:cNvPr>
            <p:cNvSpPr/>
            <p:nvPr/>
          </p:nvSpPr>
          <p:spPr>
            <a:xfrm>
              <a:off x="1243419" y="1612602"/>
              <a:ext cx="10139343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rtl="1"/>
              <a:r>
                <a:rPr lang="en" sz="2400" b="1" dirty="0" err="1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Progettata</a:t>
              </a:r>
              <a:r>
                <a:rPr lang="en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 e </a:t>
              </a:r>
              <a:r>
                <a:rPr lang="en" sz="2400" b="1" dirty="0" err="1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sviluppata</a:t>
              </a:r>
              <a:r>
                <a:rPr lang="en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 in ITALIA</a:t>
              </a:r>
              <a:endParaRPr lang="en" sz="24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4" name="Goccia 3">
              <a:extLst>
                <a:ext uri="{FF2B5EF4-FFF2-40B4-BE49-F238E27FC236}">
                  <a16:creationId xmlns:a16="http://schemas.microsoft.com/office/drawing/2014/main" id="{8CD37DB1-F7B2-6E46-A7BB-0DF4977820C8}"/>
                </a:ext>
              </a:extLst>
            </p:cNvPr>
            <p:cNvSpPr/>
            <p:nvPr/>
          </p:nvSpPr>
          <p:spPr>
            <a:xfrm>
              <a:off x="563306" y="1612602"/>
              <a:ext cx="540000" cy="540000"/>
            </a:xfrm>
            <a:prstGeom prst="teardrop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>
                <a:latin typeface="Verdana Pro" panose="020B0604030504040204" pitchFamily="34" charset="0"/>
              </a:endParaRPr>
            </a:p>
          </p:txBody>
        </p:sp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F8A16806-12A5-524F-9A74-60C896679B2E}"/>
              </a:ext>
            </a:extLst>
          </p:cNvPr>
          <p:cNvGrpSpPr/>
          <p:nvPr/>
        </p:nvGrpSpPr>
        <p:grpSpPr>
          <a:xfrm>
            <a:off x="544771" y="3328623"/>
            <a:ext cx="11186312" cy="540000"/>
            <a:chOff x="563306" y="3736082"/>
            <a:chExt cx="10819456" cy="540000"/>
          </a:xfrm>
        </p:grpSpPr>
        <p:sp>
          <p:nvSpPr>
            <p:cNvPr id="27" name="Rounded Rectangle 2">
              <a:extLst>
                <a:ext uri="{FF2B5EF4-FFF2-40B4-BE49-F238E27FC236}">
                  <a16:creationId xmlns:a16="http://schemas.microsoft.com/office/drawing/2014/main" id="{12469183-4399-654F-AC60-6968C24BD4DC}"/>
                </a:ext>
              </a:extLst>
            </p:cNvPr>
            <p:cNvSpPr/>
            <p:nvPr/>
          </p:nvSpPr>
          <p:spPr>
            <a:xfrm>
              <a:off x="1243419" y="3736082"/>
              <a:ext cx="10139343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rtl="1"/>
              <a:r>
                <a:rPr lang="it-IT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Riduce concretamente l’esposizione al rischio Phishing</a:t>
              </a:r>
              <a:endParaRPr lang="en" sz="24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28" name="Goccia 27">
              <a:extLst>
                <a:ext uri="{FF2B5EF4-FFF2-40B4-BE49-F238E27FC236}">
                  <a16:creationId xmlns:a16="http://schemas.microsoft.com/office/drawing/2014/main" id="{6B3F93B8-B2B6-8848-B624-3747C205E096}"/>
                </a:ext>
              </a:extLst>
            </p:cNvPr>
            <p:cNvSpPr/>
            <p:nvPr/>
          </p:nvSpPr>
          <p:spPr>
            <a:xfrm>
              <a:off x="563306" y="3736082"/>
              <a:ext cx="540000" cy="540000"/>
            </a:xfrm>
            <a:prstGeom prst="teardrop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>
                <a:latin typeface="Verdana Pro" panose="020B0604030504040204" pitchFamily="34" charset="0"/>
              </a:endParaRPr>
            </a:p>
          </p:txBody>
        </p: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F30A3A38-6CCB-A94F-B3E8-F5075F991BD0}"/>
              </a:ext>
            </a:extLst>
          </p:cNvPr>
          <p:cNvGrpSpPr/>
          <p:nvPr/>
        </p:nvGrpSpPr>
        <p:grpSpPr>
          <a:xfrm>
            <a:off x="544771" y="5149313"/>
            <a:ext cx="10819456" cy="540000"/>
            <a:chOff x="563306" y="4449203"/>
            <a:chExt cx="10819456" cy="540000"/>
          </a:xfrm>
        </p:grpSpPr>
        <p:sp>
          <p:nvSpPr>
            <p:cNvPr id="29" name="Rounded Rectangle 2">
              <a:extLst>
                <a:ext uri="{FF2B5EF4-FFF2-40B4-BE49-F238E27FC236}">
                  <a16:creationId xmlns:a16="http://schemas.microsoft.com/office/drawing/2014/main" id="{ED5E5C2A-2457-9B4F-8B5E-34B36CE9E566}"/>
                </a:ext>
              </a:extLst>
            </p:cNvPr>
            <p:cNvSpPr/>
            <p:nvPr/>
          </p:nvSpPr>
          <p:spPr>
            <a:xfrm>
              <a:off x="1243419" y="4449203"/>
              <a:ext cx="10139343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rtl="1"/>
              <a:r>
                <a:rPr lang="it-IT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Massima efficacia con il minimo impatto sui team di </a:t>
              </a:r>
              <a:r>
                <a:rPr lang="it-IT" sz="2400" b="1" dirty="0" err="1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Cybersecurity</a:t>
              </a:r>
              <a:endParaRPr lang="en" sz="24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30" name="Goccia 29">
              <a:extLst>
                <a:ext uri="{FF2B5EF4-FFF2-40B4-BE49-F238E27FC236}">
                  <a16:creationId xmlns:a16="http://schemas.microsoft.com/office/drawing/2014/main" id="{84B3394F-DFE1-5A4C-B833-1E0AC643E5E9}"/>
                </a:ext>
              </a:extLst>
            </p:cNvPr>
            <p:cNvSpPr/>
            <p:nvPr/>
          </p:nvSpPr>
          <p:spPr>
            <a:xfrm>
              <a:off x="563306" y="4449203"/>
              <a:ext cx="540000" cy="540000"/>
            </a:xfrm>
            <a:prstGeom prst="teardrop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>
                <a:latin typeface="Verdana Pro" panose="020B0604030504040204" pitchFamily="34" charset="0"/>
              </a:endParaRPr>
            </a:p>
          </p:txBody>
        </p:sp>
      </p:grpSp>
      <p:sp>
        <p:nvSpPr>
          <p:cNvPr id="20" name="Segnaposto piè di pagina 4">
            <a:extLst>
              <a:ext uri="{FF2B5EF4-FFF2-40B4-BE49-F238E27FC236}">
                <a16:creationId xmlns:a16="http://schemas.microsoft.com/office/drawing/2014/main" id="{C1376541-8689-4A4D-A61D-283AB5D5F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9483" y="6343393"/>
            <a:ext cx="7187151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 dirty="0"/>
              <a:t>© Cyber Guru </a:t>
            </a:r>
            <a:r>
              <a:rPr lang="it-IT" dirty="0" err="1"/>
              <a:t>srl</a:t>
            </a:r>
            <a:r>
              <a:rPr lang="it-IT" dirty="0"/>
              <a:t> | </a:t>
            </a:r>
            <a:r>
              <a:rPr lang="it-IT" dirty="0" err="1"/>
              <a:t>Confidential</a:t>
            </a:r>
            <a:r>
              <a:rPr lang="it-IT" dirty="0"/>
              <a:t> | </a:t>
            </a:r>
            <a:r>
              <a:rPr lang="it-IT" dirty="0" err="1"/>
              <a:t>www.cyberguru.it</a:t>
            </a:r>
            <a:r>
              <a:rPr lang="it-IT" dirty="0"/>
              <a:t> | </a:t>
            </a:r>
            <a:r>
              <a:rPr lang="it-IT" dirty="0" err="1"/>
              <a:t>contatti@cyberguru.it</a:t>
            </a:r>
            <a:r>
              <a:rPr lang="it-IT" dirty="0"/>
              <a:t> </a:t>
            </a: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5AACE79E-78DC-5747-BB90-CA7AF52C4949}"/>
              </a:ext>
            </a:extLst>
          </p:cNvPr>
          <p:cNvGrpSpPr/>
          <p:nvPr/>
        </p:nvGrpSpPr>
        <p:grpSpPr>
          <a:xfrm>
            <a:off x="544771" y="2457307"/>
            <a:ext cx="10819456" cy="540000"/>
            <a:chOff x="544771" y="2328560"/>
            <a:chExt cx="10819456" cy="540000"/>
          </a:xfrm>
        </p:grpSpPr>
        <p:sp>
          <p:nvSpPr>
            <p:cNvPr id="25" name="Rounded Rectangle 2">
              <a:extLst>
                <a:ext uri="{FF2B5EF4-FFF2-40B4-BE49-F238E27FC236}">
                  <a16:creationId xmlns:a16="http://schemas.microsoft.com/office/drawing/2014/main" id="{8C50F3A3-4DB1-8043-842F-B89EC51743AF}"/>
                </a:ext>
              </a:extLst>
            </p:cNvPr>
            <p:cNvSpPr/>
            <p:nvPr/>
          </p:nvSpPr>
          <p:spPr>
            <a:xfrm>
              <a:off x="1243419" y="2328560"/>
              <a:ext cx="10120808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rtl="1"/>
              <a:r>
                <a:rPr lang="it-IT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Utilizza Intelligenza Artificiale e Machine Learning per effettuare simulazioni personalizzate </a:t>
              </a:r>
              <a:endParaRPr lang="en" sz="2400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46" name="Goccia 45">
              <a:extLst>
                <a:ext uri="{FF2B5EF4-FFF2-40B4-BE49-F238E27FC236}">
                  <a16:creationId xmlns:a16="http://schemas.microsoft.com/office/drawing/2014/main" id="{95B911D4-E6F8-2B47-8B6D-C38E2C0D58E8}"/>
                </a:ext>
              </a:extLst>
            </p:cNvPr>
            <p:cNvSpPr/>
            <p:nvPr/>
          </p:nvSpPr>
          <p:spPr>
            <a:xfrm>
              <a:off x="544771" y="2328560"/>
              <a:ext cx="540000" cy="540000"/>
            </a:xfrm>
            <a:prstGeom prst="teardrop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>
                <a:latin typeface="Verdana Pro" panose="020B0604030504040204" pitchFamily="34" charset="0"/>
              </a:endParaRPr>
            </a:p>
          </p:txBody>
        </p:sp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E8622EAD-2214-C141-8699-523E5155EE4D}"/>
              </a:ext>
            </a:extLst>
          </p:cNvPr>
          <p:cNvGrpSpPr/>
          <p:nvPr/>
        </p:nvGrpSpPr>
        <p:grpSpPr>
          <a:xfrm>
            <a:off x="544771" y="4199939"/>
            <a:ext cx="11186312" cy="540000"/>
            <a:chOff x="563306" y="3736082"/>
            <a:chExt cx="10819456" cy="540000"/>
          </a:xfrm>
        </p:grpSpPr>
        <p:sp>
          <p:nvSpPr>
            <p:cNvPr id="19" name="Rounded Rectangle 2">
              <a:extLst>
                <a:ext uri="{FF2B5EF4-FFF2-40B4-BE49-F238E27FC236}">
                  <a16:creationId xmlns:a16="http://schemas.microsoft.com/office/drawing/2014/main" id="{1EE05B13-8858-4F40-B1DD-AFF6FA7ABAE6}"/>
                </a:ext>
              </a:extLst>
            </p:cNvPr>
            <p:cNvSpPr/>
            <p:nvPr/>
          </p:nvSpPr>
          <p:spPr>
            <a:xfrm>
              <a:off x="1243419" y="3736082"/>
              <a:ext cx="10139343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rtl="1"/>
              <a:r>
                <a:rPr lang="it-IT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Adotta una metodologia di formazione continua e apprendimento esperienziale</a:t>
              </a:r>
              <a:endParaRPr lang="en" sz="24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21" name="Goccia 20">
              <a:extLst>
                <a:ext uri="{FF2B5EF4-FFF2-40B4-BE49-F238E27FC236}">
                  <a16:creationId xmlns:a16="http://schemas.microsoft.com/office/drawing/2014/main" id="{F67C5D2D-2481-754E-8C20-159D01C1E0F0}"/>
                </a:ext>
              </a:extLst>
            </p:cNvPr>
            <p:cNvSpPr/>
            <p:nvPr/>
          </p:nvSpPr>
          <p:spPr>
            <a:xfrm>
              <a:off x="563306" y="3736082"/>
              <a:ext cx="540000" cy="540000"/>
            </a:xfrm>
            <a:prstGeom prst="teardrop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>
                <a:latin typeface="Verdana Pro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0619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 descr="Immagine che contiene oggetto&#10;&#10;Descrizione generata automaticamente">
            <a:extLst>
              <a:ext uri="{FF2B5EF4-FFF2-40B4-BE49-F238E27FC236}">
                <a16:creationId xmlns:a16="http://schemas.microsoft.com/office/drawing/2014/main" id="{FA24BE10-87B5-B94F-BFEE-EABE77DF67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658" y="1654350"/>
            <a:ext cx="12192000" cy="445319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5CB39A0-C66C-BD4B-944E-0402EA2AB6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111C39"/>
                </a:solidFill>
              </a:rPr>
              <a:t>CARATTERISTICHE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42CD45A-3453-8443-AD5F-737A5B540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BC5AA6-2635-C146-BD4F-2EF0F5FB64C0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1405133B-8932-EB43-9FF6-69BB660C8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 dirty="0"/>
              <a:t>© Cyber Guru </a:t>
            </a:r>
            <a:r>
              <a:rPr lang="it-IT" dirty="0" err="1"/>
              <a:t>srl</a:t>
            </a:r>
            <a:r>
              <a:rPr lang="it-IT" dirty="0"/>
              <a:t> | </a:t>
            </a:r>
            <a:r>
              <a:rPr lang="it-IT" dirty="0" err="1"/>
              <a:t>Confidential</a:t>
            </a:r>
            <a:r>
              <a:rPr lang="it-IT" dirty="0"/>
              <a:t> | </a:t>
            </a:r>
            <a:r>
              <a:rPr lang="it-IT" dirty="0" err="1"/>
              <a:t>www.cyberguru.it</a:t>
            </a:r>
            <a:r>
              <a:rPr lang="it-IT" dirty="0"/>
              <a:t> | </a:t>
            </a:r>
            <a:r>
              <a:rPr lang="it-IT" dirty="0" err="1"/>
              <a:t>contatti@cyberguru.it</a:t>
            </a:r>
            <a:r>
              <a:rPr lang="it-IT" dirty="0"/>
              <a:t> </a:t>
            </a:r>
          </a:p>
        </p:txBody>
      </p:sp>
      <p:sp>
        <p:nvSpPr>
          <p:cNvPr id="12" name="CasellaDiTesto 18">
            <a:extLst>
              <a:ext uri="{FF2B5EF4-FFF2-40B4-BE49-F238E27FC236}">
                <a16:creationId xmlns:a16="http://schemas.microsoft.com/office/drawing/2014/main" id="{6EC1B1C7-20E9-D54E-A71D-83189EFE4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803" y="4686080"/>
            <a:ext cx="16754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PIATTAFORMA</a:t>
            </a:r>
          </a:p>
          <a:p>
            <a:pPr algn="ctr" eaLnBrk="1" hangingPunct="1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AUTOMATIZZATA</a:t>
            </a:r>
          </a:p>
        </p:txBody>
      </p:sp>
      <p:sp>
        <p:nvSpPr>
          <p:cNvPr id="13" name="CasellaDiTesto 18">
            <a:extLst>
              <a:ext uri="{FF2B5EF4-FFF2-40B4-BE49-F238E27FC236}">
                <a16:creationId xmlns:a16="http://schemas.microsoft.com/office/drawing/2014/main" id="{1E873526-335A-3A43-8425-8AA164E6D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9914" y="2788964"/>
            <a:ext cx="14558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SEMPLICE DA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CONFIGURARE</a:t>
            </a:r>
          </a:p>
        </p:txBody>
      </p:sp>
      <p:sp>
        <p:nvSpPr>
          <p:cNvPr id="14" name="CasellaDiTesto 18">
            <a:extLst>
              <a:ext uri="{FF2B5EF4-FFF2-40B4-BE49-F238E27FC236}">
                <a16:creationId xmlns:a16="http://schemas.microsoft.com/office/drawing/2014/main" id="{028E5597-C130-E04C-AB79-C6522A1A7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9914" y="4686080"/>
            <a:ext cx="13901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ATTIVAZIONE</a:t>
            </a:r>
          </a:p>
          <a:p>
            <a:pPr algn="ctr" eaLnBrk="1" hangingPunct="1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RAPIDA</a:t>
            </a:r>
          </a:p>
        </p:txBody>
      </p:sp>
      <p:sp>
        <p:nvSpPr>
          <p:cNvPr id="15" name="CasellaDiTesto 18">
            <a:extLst>
              <a:ext uri="{FF2B5EF4-FFF2-40B4-BE49-F238E27FC236}">
                <a16:creationId xmlns:a16="http://schemas.microsoft.com/office/drawing/2014/main" id="{07D87891-9A0A-D042-9F49-EF2950531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5869" y="2788964"/>
            <a:ext cx="14734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INTELLIGENZA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ARTIFICIALE</a:t>
            </a:r>
          </a:p>
        </p:txBody>
      </p:sp>
      <p:sp>
        <p:nvSpPr>
          <p:cNvPr id="16" name="CasellaDiTesto 18">
            <a:extLst>
              <a:ext uri="{FF2B5EF4-FFF2-40B4-BE49-F238E27FC236}">
                <a16:creationId xmlns:a16="http://schemas.microsoft.com/office/drawing/2014/main" id="{87F4C52A-3CF3-8948-A7C9-C1A6DA63A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5723" y="4686080"/>
            <a:ext cx="10887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PROCESSE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ADATTIVO</a:t>
            </a:r>
          </a:p>
        </p:txBody>
      </p:sp>
      <p:sp>
        <p:nvSpPr>
          <p:cNvPr id="17" name="CasellaDiTesto 18">
            <a:extLst>
              <a:ext uri="{FF2B5EF4-FFF2-40B4-BE49-F238E27FC236}">
                <a16:creationId xmlns:a16="http://schemas.microsoft.com/office/drawing/2014/main" id="{92D057A0-7172-554C-9C5D-2C67931B3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2852" y="2788963"/>
            <a:ext cx="17139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APPRENDIMENTO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ESPERIENZIALE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1CD1555-EE03-0649-A729-7ADAF0243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9476" y="2800473"/>
            <a:ext cx="14895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REPORTISTICA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EFFICACE</a:t>
            </a:r>
          </a:p>
        </p:txBody>
      </p:sp>
      <p:sp>
        <p:nvSpPr>
          <p:cNvPr id="20" name="CasellaDiTesto 18">
            <a:extLst>
              <a:ext uri="{FF2B5EF4-FFF2-40B4-BE49-F238E27FC236}">
                <a16:creationId xmlns:a16="http://schemas.microsoft.com/office/drawing/2014/main" id="{5E658186-F8F5-2D45-A060-73B91D6B0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2784" y="4686080"/>
            <a:ext cx="13580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FORMAZIONE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CONTINUA</a:t>
            </a:r>
          </a:p>
        </p:txBody>
      </p:sp>
      <p:sp>
        <p:nvSpPr>
          <p:cNvPr id="22" name="CasellaDiTesto 18">
            <a:extLst>
              <a:ext uri="{FF2B5EF4-FFF2-40B4-BE49-F238E27FC236}">
                <a16:creationId xmlns:a16="http://schemas.microsoft.com/office/drawing/2014/main" id="{02A0EB5C-D63A-6E45-AB01-446F8BE87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2648" y="2803101"/>
            <a:ext cx="12121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EFFICACIA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GARANTITA</a:t>
            </a:r>
          </a:p>
        </p:txBody>
      </p:sp>
      <p:sp>
        <p:nvSpPr>
          <p:cNvPr id="23" name="CasellaDiTesto 18">
            <a:extLst>
              <a:ext uri="{FF2B5EF4-FFF2-40B4-BE49-F238E27FC236}">
                <a16:creationId xmlns:a16="http://schemas.microsoft.com/office/drawing/2014/main" id="{1D3C08E1-3415-C443-8EAB-79A70CFF4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780" y="4686080"/>
            <a:ext cx="8659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MULTI</a:t>
            </a:r>
          </a:p>
          <a:p>
            <a:pPr algn="ctr"/>
            <a:r>
              <a:rPr lang="en-US" altLang="en-US" sz="1200" b="1" dirty="0">
                <a:solidFill>
                  <a:schemeClr val="bg1"/>
                </a:solidFill>
                <a:latin typeface="Verdana Pro" panose="020B0604030504040204" pitchFamily="34" charset="0"/>
              </a:rPr>
              <a:t>LINGUA</a:t>
            </a:r>
          </a:p>
        </p:txBody>
      </p:sp>
    </p:spTree>
    <p:extLst>
      <p:ext uri="{BB962C8B-B14F-4D97-AF65-F5344CB8AC3E}">
        <p14:creationId xmlns:p14="http://schemas.microsoft.com/office/powerpoint/2010/main" val="968274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CB39A0-C66C-BD4B-944E-0402EA2AB6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4800" b="1" dirty="0">
                <a:solidFill>
                  <a:srgbClr val="111C39"/>
                </a:solidFill>
              </a:rPr>
              <a:t>EFFICACIA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42CD45A-3453-8443-AD5F-737A5B540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BC5AA6-2635-C146-BD4F-2EF0F5FB64C0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1405133B-8932-EB43-9FF6-69BB660C8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9483" y="6343393"/>
            <a:ext cx="7187151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 dirty="0">
                <a:solidFill>
                  <a:srgbClr val="F29100"/>
                </a:solidFill>
              </a:rPr>
              <a:t>© Cyber Guru </a:t>
            </a:r>
            <a:r>
              <a:rPr lang="it-IT" dirty="0" err="1">
                <a:solidFill>
                  <a:srgbClr val="F29100"/>
                </a:solidFill>
              </a:rPr>
              <a:t>srl</a:t>
            </a:r>
            <a:r>
              <a:rPr lang="it-IT" dirty="0">
                <a:solidFill>
                  <a:srgbClr val="F29100"/>
                </a:solidFill>
              </a:rPr>
              <a:t> | </a:t>
            </a:r>
            <a:r>
              <a:rPr lang="it-IT" dirty="0" err="1">
                <a:solidFill>
                  <a:srgbClr val="F29100"/>
                </a:solidFill>
              </a:rPr>
              <a:t>Confidential</a:t>
            </a:r>
            <a:r>
              <a:rPr lang="it-IT" dirty="0">
                <a:solidFill>
                  <a:srgbClr val="F29100"/>
                </a:solidFill>
              </a:rPr>
              <a:t> | </a:t>
            </a:r>
            <a:r>
              <a:rPr lang="it-IT" dirty="0" err="1">
                <a:solidFill>
                  <a:srgbClr val="F29100"/>
                </a:solidFill>
              </a:rPr>
              <a:t>www.cyberguru.it</a:t>
            </a:r>
            <a:r>
              <a:rPr lang="it-IT" dirty="0">
                <a:solidFill>
                  <a:srgbClr val="F29100"/>
                </a:solidFill>
              </a:rPr>
              <a:t> | </a:t>
            </a:r>
            <a:r>
              <a:rPr lang="it-IT" dirty="0" err="1">
                <a:solidFill>
                  <a:srgbClr val="F29100"/>
                </a:solidFill>
              </a:rPr>
              <a:t>contatti@cyberguru.it</a:t>
            </a:r>
            <a:r>
              <a:rPr lang="it-IT" dirty="0">
                <a:solidFill>
                  <a:srgbClr val="F29100"/>
                </a:solidFill>
              </a:rPr>
              <a:t> </a:t>
            </a:r>
          </a:p>
        </p:txBody>
      </p: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402BB55D-8719-0648-B993-268AB421AF13}"/>
              </a:ext>
            </a:extLst>
          </p:cNvPr>
          <p:cNvGrpSpPr/>
          <p:nvPr/>
        </p:nvGrpSpPr>
        <p:grpSpPr>
          <a:xfrm>
            <a:off x="544771" y="1663266"/>
            <a:ext cx="6381546" cy="540000"/>
            <a:chOff x="563306" y="1612602"/>
            <a:chExt cx="6381546" cy="540000"/>
          </a:xfrm>
        </p:grpSpPr>
        <p:sp>
          <p:nvSpPr>
            <p:cNvPr id="66" name="Rounded Rectangle 2">
              <a:extLst>
                <a:ext uri="{FF2B5EF4-FFF2-40B4-BE49-F238E27FC236}">
                  <a16:creationId xmlns:a16="http://schemas.microsoft.com/office/drawing/2014/main" id="{03CB1AA9-2D01-0C46-AE07-77494C45B31B}"/>
                </a:ext>
              </a:extLst>
            </p:cNvPr>
            <p:cNvSpPr/>
            <p:nvPr/>
          </p:nvSpPr>
          <p:spPr>
            <a:xfrm>
              <a:off x="1243419" y="1612602"/>
              <a:ext cx="5701433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rtl="1"/>
              <a:r>
                <a:rPr lang="en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LIVELLO DI PARTECIPAZIONE</a:t>
              </a:r>
              <a:endParaRPr lang="en" sz="24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70" name="Goccia 69">
              <a:extLst>
                <a:ext uri="{FF2B5EF4-FFF2-40B4-BE49-F238E27FC236}">
                  <a16:creationId xmlns:a16="http://schemas.microsoft.com/office/drawing/2014/main" id="{736AC975-28EF-A244-A57E-8EC5C24712E2}"/>
                </a:ext>
              </a:extLst>
            </p:cNvPr>
            <p:cNvSpPr/>
            <p:nvPr/>
          </p:nvSpPr>
          <p:spPr>
            <a:xfrm>
              <a:off x="563306" y="1612602"/>
              <a:ext cx="540000" cy="540000"/>
            </a:xfrm>
            <a:prstGeom prst="teardrop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>
                <a:latin typeface="Verdana Pro" panose="020B0604030504040204" pitchFamily="34" charset="0"/>
              </a:endParaRPr>
            </a:p>
          </p:txBody>
        </p:sp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7C622B26-3838-3449-AB98-F59F5FFB19E1}"/>
              </a:ext>
            </a:extLst>
          </p:cNvPr>
          <p:cNvGrpSpPr/>
          <p:nvPr/>
        </p:nvGrpSpPr>
        <p:grpSpPr>
          <a:xfrm>
            <a:off x="563306" y="2777168"/>
            <a:ext cx="6489136" cy="540000"/>
            <a:chOff x="563306" y="2399871"/>
            <a:chExt cx="6489136" cy="540000"/>
          </a:xfrm>
        </p:grpSpPr>
        <p:sp>
          <p:nvSpPr>
            <p:cNvPr id="72" name="Rounded Rectangle 2">
              <a:extLst>
                <a:ext uri="{FF2B5EF4-FFF2-40B4-BE49-F238E27FC236}">
                  <a16:creationId xmlns:a16="http://schemas.microsoft.com/office/drawing/2014/main" id="{394F3928-586D-E64D-9254-F6921930E434}"/>
                </a:ext>
              </a:extLst>
            </p:cNvPr>
            <p:cNvSpPr/>
            <p:nvPr/>
          </p:nvSpPr>
          <p:spPr>
            <a:xfrm>
              <a:off x="1243420" y="2399871"/>
              <a:ext cx="5809022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rtl="1"/>
              <a:r>
                <a:rPr lang="it-IT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TRASFORMAZIONE DEI COMPORTAMENTI INDIVIDUALI</a:t>
              </a:r>
              <a:endParaRPr lang="en" sz="2400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73" name="Goccia 72">
              <a:extLst>
                <a:ext uri="{FF2B5EF4-FFF2-40B4-BE49-F238E27FC236}">
                  <a16:creationId xmlns:a16="http://schemas.microsoft.com/office/drawing/2014/main" id="{3ED19965-E46D-C441-AA4F-0F3B5684DCA6}"/>
                </a:ext>
              </a:extLst>
            </p:cNvPr>
            <p:cNvSpPr/>
            <p:nvPr/>
          </p:nvSpPr>
          <p:spPr>
            <a:xfrm>
              <a:off x="563306" y="2399871"/>
              <a:ext cx="540000" cy="540000"/>
            </a:xfrm>
            <a:prstGeom prst="teardrop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>
                <a:latin typeface="Verdana Pro" panose="020B0604030504040204" pitchFamily="34" charset="0"/>
              </a:endParaRPr>
            </a:p>
          </p:txBody>
        </p:sp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41E85C5C-EC7B-4A4D-8768-4CB1BEA19C1A}"/>
              </a:ext>
            </a:extLst>
          </p:cNvPr>
          <p:cNvGrpSpPr/>
          <p:nvPr/>
        </p:nvGrpSpPr>
        <p:grpSpPr>
          <a:xfrm>
            <a:off x="563306" y="3891070"/>
            <a:ext cx="8123494" cy="540000"/>
            <a:chOff x="563306" y="3736082"/>
            <a:chExt cx="8123494" cy="540000"/>
          </a:xfrm>
        </p:grpSpPr>
        <p:sp>
          <p:nvSpPr>
            <p:cNvPr id="75" name="Rounded Rectangle 2">
              <a:extLst>
                <a:ext uri="{FF2B5EF4-FFF2-40B4-BE49-F238E27FC236}">
                  <a16:creationId xmlns:a16="http://schemas.microsoft.com/office/drawing/2014/main" id="{42E2CA0C-75AA-F846-BB4D-69F8C1DDF8F4}"/>
                </a:ext>
              </a:extLst>
            </p:cNvPr>
            <p:cNvSpPr/>
            <p:nvPr/>
          </p:nvSpPr>
          <p:spPr>
            <a:xfrm>
              <a:off x="1243419" y="3736082"/>
              <a:ext cx="7443381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rtl="1"/>
              <a:r>
                <a:rPr lang="it-IT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AUMENTO DELLA PERCEZIONE DEL RISCHIO</a:t>
              </a:r>
              <a:endParaRPr lang="en" sz="24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76" name="Goccia 75">
              <a:extLst>
                <a:ext uri="{FF2B5EF4-FFF2-40B4-BE49-F238E27FC236}">
                  <a16:creationId xmlns:a16="http://schemas.microsoft.com/office/drawing/2014/main" id="{B1C0482B-4C7C-4345-9616-31575C82AB1F}"/>
                </a:ext>
              </a:extLst>
            </p:cNvPr>
            <p:cNvSpPr/>
            <p:nvPr/>
          </p:nvSpPr>
          <p:spPr>
            <a:xfrm>
              <a:off x="563306" y="3736082"/>
              <a:ext cx="540000" cy="540000"/>
            </a:xfrm>
            <a:prstGeom prst="teardrop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>
                <a:latin typeface="Verdana Pro" panose="020B0604030504040204" pitchFamily="34" charset="0"/>
              </a:endParaRPr>
            </a:p>
          </p:txBody>
        </p:sp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0757306F-763B-E048-BDAF-B4880046DAA5}"/>
              </a:ext>
            </a:extLst>
          </p:cNvPr>
          <p:cNvGrpSpPr/>
          <p:nvPr/>
        </p:nvGrpSpPr>
        <p:grpSpPr>
          <a:xfrm>
            <a:off x="544771" y="5004973"/>
            <a:ext cx="6688832" cy="540000"/>
            <a:chOff x="563306" y="4449203"/>
            <a:chExt cx="6688832" cy="540000"/>
          </a:xfrm>
        </p:grpSpPr>
        <p:sp>
          <p:nvSpPr>
            <p:cNvPr id="78" name="Rounded Rectangle 2">
              <a:extLst>
                <a:ext uri="{FF2B5EF4-FFF2-40B4-BE49-F238E27FC236}">
                  <a16:creationId xmlns:a16="http://schemas.microsoft.com/office/drawing/2014/main" id="{B6169E17-F19D-574E-8B2D-8CF90557639B}"/>
                </a:ext>
              </a:extLst>
            </p:cNvPr>
            <p:cNvSpPr/>
            <p:nvPr/>
          </p:nvSpPr>
          <p:spPr>
            <a:xfrm>
              <a:off x="1243419" y="4449203"/>
              <a:ext cx="6008719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rtl="1"/>
              <a:r>
                <a:rPr lang="it-IT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RIDUZIONE DEL RISCHIO CYBER</a:t>
              </a:r>
              <a:endParaRPr lang="en" sz="28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79" name="Goccia 78">
              <a:extLst>
                <a:ext uri="{FF2B5EF4-FFF2-40B4-BE49-F238E27FC236}">
                  <a16:creationId xmlns:a16="http://schemas.microsoft.com/office/drawing/2014/main" id="{A7CFF999-2BA0-4543-8418-4612F168381C}"/>
                </a:ext>
              </a:extLst>
            </p:cNvPr>
            <p:cNvSpPr/>
            <p:nvPr/>
          </p:nvSpPr>
          <p:spPr>
            <a:xfrm>
              <a:off x="563306" y="4449203"/>
              <a:ext cx="540000" cy="540000"/>
            </a:xfrm>
            <a:prstGeom prst="teardrop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>
                <a:latin typeface="Verdana Pro" panose="020B0604030504040204" pitchFamily="34" charset="0"/>
              </a:endParaRPr>
            </a:p>
          </p:txBody>
        </p:sp>
      </p:grpSp>
      <p:pic>
        <p:nvPicPr>
          <p:cNvPr id="5" name="Immagine 4" descr="Immagine che contiene testo, mappa&#10;&#10;Descrizione generata automaticamente">
            <a:extLst>
              <a:ext uri="{FF2B5EF4-FFF2-40B4-BE49-F238E27FC236}">
                <a16:creationId xmlns:a16="http://schemas.microsoft.com/office/drawing/2014/main" id="{E7E2EBE0-F1A5-6E4B-B38C-B95D948D53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2390" y="4718171"/>
            <a:ext cx="2414304" cy="1166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magine 7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05234ACF-FD0D-FE4C-8E8E-D48C183ADB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6243" y="3039598"/>
            <a:ext cx="2667701" cy="1046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CE12C9B7-2B94-214C-A595-BE144ED28563}"/>
              </a:ext>
            </a:extLst>
          </p:cNvPr>
          <p:cNvGrpSpPr/>
          <p:nvPr/>
        </p:nvGrpSpPr>
        <p:grpSpPr>
          <a:xfrm>
            <a:off x="5872728" y="1174875"/>
            <a:ext cx="4614714" cy="1722872"/>
            <a:chOff x="5912037" y="1348532"/>
            <a:chExt cx="4614714" cy="1722872"/>
          </a:xfrm>
        </p:grpSpPr>
        <p:graphicFrame>
          <p:nvGraphicFramePr>
            <p:cNvPr id="9" name="Grafico 8">
              <a:extLst>
                <a:ext uri="{FF2B5EF4-FFF2-40B4-BE49-F238E27FC236}">
                  <a16:creationId xmlns:a16="http://schemas.microsoft.com/office/drawing/2014/main" id="{48CA95BB-C1BE-4F4B-A39D-8C2619F7654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840434259"/>
                </p:ext>
              </p:extLst>
            </p:nvPr>
          </p:nvGraphicFramePr>
          <p:xfrm>
            <a:off x="5912037" y="1489520"/>
            <a:ext cx="2948533" cy="15818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4" name="Grafico 23">
              <a:extLst>
                <a:ext uri="{FF2B5EF4-FFF2-40B4-BE49-F238E27FC236}">
                  <a16:creationId xmlns:a16="http://schemas.microsoft.com/office/drawing/2014/main" id="{DFEDE8A8-5A61-BA4A-A738-215CCC722C7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63524163"/>
                </p:ext>
              </p:extLst>
            </p:nvPr>
          </p:nvGraphicFramePr>
          <p:xfrm>
            <a:off x="7578218" y="1489520"/>
            <a:ext cx="2948533" cy="15818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F3E87E96-00D5-6E4C-90C5-EF930A1129F2}"/>
                </a:ext>
              </a:extLst>
            </p:cNvPr>
            <p:cNvSpPr txBox="1"/>
            <p:nvPr/>
          </p:nvSpPr>
          <p:spPr>
            <a:xfrm>
              <a:off x="6777803" y="1348532"/>
              <a:ext cx="12170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800" b="1" dirty="0">
                  <a:latin typeface="Verdana Pro" panose="020B0604030504040204" pitchFamily="34" charset="0"/>
                </a:rPr>
                <a:t>PARTECIPAZIONE</a:t>
              </a:r>
            </a:p>
          </p:txBody>
        </p:sp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210F4169-A233-6141-906B-3113FB983BCF}"/>
                </a:ext>
              </a:extLst>
            </p:cNvPr>
            <p:cNvSpPr txBox="1"/>
            <p:nvPr/>
          </p:nvSpPr>
          <p:spPr>
            <a:xfrm>
              <a:off x="8621115" y="1348532"/>
              <a:ext cx="86273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800" b="1" dirty="0">
                  <a:latin typeface="Verdana Pro" panose="020B0604030504040204" pitchFamily="34" charset="0"/>
                </a:rPr>
                <a:t>RETENTION</a:t>
              </a:r>
            </a:p>
          </p:txBody>
        </p: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9759F649-FCBF-3546-B5BE-A3F2C00D8A7B}"/>
              </a:ext>
            </a:extLst>
          </p:cNvPr>
          <p:cNvGrpSpPr/>
          <p:nvPr/>
        </p:nvGrpSpPr>
        <p:grpSpPr>
          <a:xfrm>
            <a:off x="9781933" y="1647485"/>
            <a:ext cx="2205536" cy="921406"/>
            <a:chOff x="9781933" y="1692089"/>
            <a:chExt cx="2205536" cy="921406"/>
          </a:xfrm>
        </p:grpSpPr>
        <p:sp>
          <p:nvSpPr>
            <p:cNvPr id="28" name="Rettangolo con angoli arrotondati 27">
              <a:extLst>
                <a:ext uri="{FF2B5EF4-FFF2-40B4-BE49-F238E27FC236}">
                  <a16:creationId xmlns:a16="http://schemas.microsoft.com/office/drawing/2014/main" id="{69EB16E6-41DF-E040-B776-7B5EFEFFD26A}"/>
                </a:ext>
              </a:extLst>
            </p:cNvPr>
            <p:cNvSpPr/>
            <p:nvPr/>
          </p:nvSpPr>
          <p:spPr>
            <a:xfrm>
              <a:off x="9781933" y="1692089"/>
              <a:ext cx="2205536" cy="92140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1481777A-FA57-464D-81F1-5A1CC9094FD0}"/>
                </a:ext>
              </a:extLst>
            </p:cNvPr>
            <p:cNvSpPr txBox="1"/>
            <p:nvPr/>
          </p:nvSpPr>
          <p:spPr>
            <a:xfrm>
              <a:off x="10721595" y="1768890"/>
              <a:ext cx="11419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 Pro" panose="020B0604030504040204" pitchFamily="34" charset="0"/>
                </a:rPr>
                <a:t>UTENTI ATTIVI</a:t>
              </a:r>
            </a:p>
          </p:txBody>
        </p:sp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E3E91CE5-027F-5043-8CB9-38F4076E27D5}"/>
                </a:ext>
              </a:extLst>
            </p:cNvPr>
            <p:cNvSpPr txBox="1"/>
            <p:nvPr/>
          </p:nvSpPr>
          <p:spPr>
            <a:xfrm>
              <a:off x="10031184" y="1822751"/>
              <a:ext cx="74090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100" b="1" dirty="0">
                  <a:latin typeface="Verdana Pro" panose="020B0604030504040204" pitchFamily="34" charset="0"/>
                </a:rPr>
                <a:t>35.000</a:t>
              </a:r>
            </a:p>
          </p:txBody>
        </p: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D66A5617-4E45-5D45-8191-211E9AA86533}"/>
                </a:ext>
              </a:extLst>
            </p:cNvPr>
            <p:cNvSpPr txBox="1"/>
            <p:nvPr/>
          </p:nvSpPr>
          <p:spPr>
            <a:xfrm>
              <a:off x="9930194" y="2268884"/>
              <a:ext cx="84189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100" b="1" dirty="0">
                  <a:latin typeface="Verdana Pro" panose="020B0604030504040204" pitchFamily="34" charset="0"/>
                </a:rPr>
                <a:t>425.000</a:t>
              </a:r>
            </a:p>
          </p:txBody>
        </p:sp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477D3325-CCE7-7B4F-91F4-C84C630D8703}"/>
                </a:ext>
              </a:extLst>
            </p:cNvPr>
            <p:cNvSpPr txBox="1"/>
            <p:nvPr/>
          </p:nvSpPr>
          <p:spPr>
            <a:xfrm>
              <a:off x="10721594" y="2215023"/>
              <a:ext cx="11419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 Pro" panose="020B0604030504040204" pitchFamily="34" charset="0"/>
                </a:rPr>
                <a:t>LEZIONI</a:t>
              </a:r>
            </a:p>
            <a:p>
              <a:pPr algn="ctr"/>
              <a:r>
                <a:rPr lang="it-IT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 Pro" panose="020B0604030504040204" pitchFamily="34" charset="0"/>
                </a:rPr>
                <a:t>FRUITE</a:t>
              </a:r>
            </a:p>
          </p:txBody>
        </p:sp>
      </p:grpSp>
      <p:pic>
        <p:nvPicPr>
          <p:cNvPr id="14" name="Immagine 13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79512449-DDED-4C4A-8B82-90550D908FB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7181" y="3911448"/>
            <a:ext cx="2942797" cy="1166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1845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CB39A0-C66C-BD4B-944E-0402EA2AB6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111C39"/>
                </a:solidFill>
              </a:rPr>
              <a:t>PERCHÈ CYBER GURU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42CD45A-3453-8443-AD5F-737A5B540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DBC5AA6-2635-C146-BD4F-2EF0F5FB64C0}" type="slidenum">
              <a:rPr lang="it-IT" smtClean="0"/>
              <a:pPr/>
              <a:t>10</a:t>
            </a:fld>
            <a:endParaRPr lang="it-IT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A27D8574-37C5-9F49-9FFD-077C2A9BC893}"/>
              </a:ext>
            </a:extLst>
          </p:cNvPr>
          <p:cNvGrpSpPr/>
          <p:nvPr/>
        </p:nvGrpSpPr>
        <p:grpSpPr>
          <a:xfrm>
            <a:off x="563306" y="1865470"/>
            <a:ext cx="10819456" cy="566894"/>
            <a:chOff x="563306" y="1518008"/>
            <a:chExt cx="10819456" cy="566894"/>
          </a:xfrm>
        </p:grpSpPr>
        <p:sp>
          <p:nvSpPr>
            <p:cNvPr id="17" name="Rounded Rectangle 2">
              <a:extLst>
                <a:ext uri="{FF2B5EF4-FFF2-40B4-BE49-F238E27FC236}">
                  <a16:creationId xmlns:a16="http://schemas.microsoft.com/office/drawing/2014/main" id="{13B91757-7E33-F64B-8C82-CF326C0FB95F}"/>
                </a:ext>
              </a:extLst>
            </p:cNvPr>
            <p:cNvSpPr/>
            <p:nvPr/>
          </p:nvSpPr>
          <p:spPr>
            <a:xfrm>
              <a:off x="1243419" y="1544902"/>
              <a:ext cx="10139343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rtl="1"/>
              <a:r>
                <a:rPr lang="it-IT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EFFICACIA COMPROVATA</a:t>
              </a:r>
              <a:endParaRPr lang="en" sz="28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4" name="Ovale 3">
              <a:extLst>
                <a:ext uri="{FF2B5EF4-FFF2-40B4-BE49-F238E27FC236}">
                  <a16:creationId xmlns:a16="http://schemas.microsoft.com/office/drawing/2014/main" id="{8CD37DB1-F7B2-6E46-A7BB-0DF4977820C8}"/>
                </a:ext>
              </a:extLst>
            </p:cNvPr>
            <p:cNvSpPr/>
            <p:nvPr/>
          </p:nvSpPr>
          <p:spPr>
            <a:xfrm>
              <a:off x="563306" y="1518008"/>
              <a:ext cx="540000" cy="540000"/>
            </a:xfrm>
            <a:prstGeom prst="ellipse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b="1" dirty="0">
                  <a:latin typeface="Verdana Pro" panose="020B0604030504040204" pitchFamily="34" charset="0"/>
                </a:rPr>
                <a:t>1</a:t>
              </a:r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4C897926-D6DB-B04A-94D5-A14CBE0A5352}"/>
              </a:ext>
            </a:extLst>
          </p:cNvPr>
          <p:cNvGrpSpPr/>
          <p:nvPr/>
        </p:nvGrpSpPr>
        <p:grpSpPr>
          <a:xfrm>
            <a:off x="563306" y="2631918"/>
            <a:ext cx="10819456" cy="566894"/>
            <a:chOff x="563306" y="2233821"/>
            <a:chExt cx="10819456" cy="566894"/>
          </a:xfrm>
        </p:grpSpPr>
        <p:sp>
          <p:nvSpPr>
            <p:cNvPr id="15" name="Rounded Rectangle 2">
              <a:extLst>
                <a:ext uri="{FF2B5EF4-FFF2-40B4-BE49-F238E27FC236}">
                  <a16:creationId xmlns:a16="http://schemas.microsoft.com/office/drawing/2014/main" id="{560B3AAE-B25D-9D44-84C4-D7FF034A92F5}"/>
                </a:ext>
              </a:extLst>
            </p:cNvPr>
            <p:cNvSpPr/>
            <p:nvPr/>
          </p:nvSpPr>
          <p:spPr>
            <a:xfrm>
              <a:off x="1243419" y="2260715"/>
              <a:ext cx="10139343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rtl="1"/>
              <a:r>
                <a:rPr lang="it-IT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PROCESSO MULTIDISCIPLINARE EFFICACE</a:t>
              </a:r>
              <a:endParaRPr lang="en" sz="24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24" name="Ovale 23">
              <a:extLst>
                <a:ext uri="{FF2B5EF4-FFF2-40B4-BE49-F238E27FC236}">
                  <a16:creationId xmlns:a16="http://schemas.microsoft.com/office/drawing/2014/main" id="{BEC61D39-7FE1-0E47-B99A-6DDB5BC28EB4}"/>
                </a:ext>
              </a:extLst>
            </p:cNvPr>
            <p:cNvSpPr/>
            <p:nvPr/>
          </p:nvSpPr>
          <p:spPr>
            <a:xfrm>
              <a:off x="563306" y="2233821"/>
              <a:ext cx="540000" cy="540000"/>
            </a:xfrm>
            <a:prstGeom prst="ellipse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b="1" dirty="0">
                  <a:latin typeface="Verdana Pro" panose="020B0604030504040204" pitchFamily="34" charset="0"/>
                </a:rPr>
                <a:t>2</a:t>
              </a:r>
            </a:p>
          </p:txBody>
        </p: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66166F1A-A4E5-DE42-9C09-385AEEA0E1A5}"/>
              </a:ext>
            </a:extLst>
          </p:cNvPr>
          <p:cNvGrpSpPr/>
          <p:nvPr/>
        </p:nvGrpSpPr>
        <p:grpSpPr>
          <a:xfrm>
            <a:off x="563306" y="3398366"/>
            <a:ext cx="10819456" cy="566894"/>
            <a:chOff x="563306" y="2986419"/>
            <a:chExt cx="10819456" cy="566894"/>
          </a:xfrm>
        </p:grpSpPr>
        <p:sp>
          <p:nvSpPr>
            <p:cNvPr id="25" name="Rounded Rectangle 2">
              <a:extLst>
                <a:ext uri="{FF2B5EF4-FFF2-40B4-BE49-F238E27FC236}">
                  <a16:creationId xmlns:a16="http://schemas.microsoft.com/office/drawing/2014/main" id="{8C50F3A3-4DB1-8043-842F-B89EC51743AF}"/>
                </a:ext>
              </a:extLst>
            </p:cNvPr>
            <p:cNvSpPr/>
            <p:nvPr/>
          </p:nvSpPr>
          <p:spPr>
            <a:xfrm>
              <a:off x="1243419" y="3013313"/>
              <a:ext cx="10139343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rtl="1"/>
              <a:r>
                <a:rPr lang="it-IT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ADDESTRAMENTO ESPERIENZIALE ANTIPHISHING</a:t>
              </a:r>
              <a:endParaRPr lang="en" sz="24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26" name="Ovale 25">
              <a:extLst>
                <a:ext uri="{FF2B5EF4-FFF2-40B4-BE49-F238E27FC236}">
                  <a16:creationId xmlns:a16="http://schemas.microsoft.com/office/drawing/2014/main" id="{97DCF07B-3094-C04A-AD48-1AED446E117F}"/>
                </a:ext>
              </a:extLst>
            </p:cNvPr>
            <p:cNvSpPr/>
            <p:nvPr/>
          </p:nvSpPr>
          <p:spPr>
            <a:xfrm>
              <a:off x="563306" y="2986419"/>
              <a:ext cx="540000" cy="540000"/>
            </a:xfrm>
            <a:prstGeom prst="ellipse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b="1" dirty="0">
                  <a:latin typeface="Verdana Pro" panose="020B0604030504040204" pitchFamily="34" charset="0"/>
                </a:rPr>
                <a:t>3</a:t>
              </a:r>
            </a:p>
          </p:txBody>
        </p:sp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F8A16806-12A5-524F-9A74-60C896679B2E}"/>
              </a:ext>
            </a:extLst>
          </p:cNvPr>
          <p:cNvGrpSpPr/>
          <p:nvPr/>
        </p:nvGrpSpPr>
        <p:grpSpPr>
          <a:xfrm>
            <a:off x="563306" y="4164814"/>
            <a:ext cx="10819456" cy="566894"/>
            <a:chOff x="563306" y="3736082"/>
            <a:chExt cx="10819456" cy="566894"/>
          </a:xfrm>
        </p:grpSpPr>
        <p:sp>
          <p:nvSpPr>
            <p:cNvPr id="27" name="Rounded Rectangle 2">
              <a:extLst>
                <a:ext uri="{FF2B5EF4-FFF2-40B4-BE49-F238E27FC236}">
                  <a16:creationId xmlns:a16="http://schemas.microsoft.com/office/drawing/2014/main" id="{12469183-4399-654F-AC60-6968C24BD4DC}"/>
                </a:ext>
              </a:extLst>
            </p:cNvPr>
            <p:cNvSpPr/>
            <p:nvPr/>
          </p:nvSpPr>
          <p:spPr>
            <a:xfrm>
              <a:off x="1243419" y="3762976"/>
              <a:ext cx="10139343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rtl="1"/>
              <a:r>
                <a:rPr lang="en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PERSONAL CYBER TRAINER (A.I. &amp; M.L.)</a:t>
              </a:r>
              <a:endParaRPr lang="en" sz="24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28" name="Ovale 27">
              <a:extLst>
                <a:ext uri="{FF2B5EF4-FFF2-40B4-BE49-F238E27FC236}">
                  <a16:creationId xmlns:a16="http://schemas.microsoft.com/office/drawing/2014/main" id="{6B3F93B8-B2B6-8848-B624-3747C205E096}"/>
                </a:ext>
              </a:extLst>
            </p:cNvPr>
            <p:cNvSpPr/>
            <p:nvPr/>
          </p:nvSpPr>
          <p:spPr>
            <a:xfrm>
              <a:off x="563306" y="3736082"/>
              <a:ext cx="540000" cy="540000"/>
            </a:xfrm>
            <a:prstGeom prst="ellipse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b="1" dirty="0">
                  <a:latin typeface="Verdana Pro" panose="020B0604030504040204" pitchFamily="34" charset="0"/>
                </a:rPr>
                <a:t>4</a:t>
              </a:r>
            </a:p>
          </p:txBody>
        </p: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F30A3A38-6CCB-A94F-B3E8-F5075F991BD0}"/>
              </a:ext>
            </a:extLst>
          </p:cNvPr>
          <p:cNvGrpSpPr/>
          <p:nvPr/>
        </p:nvGrpSpPr>
        <p:grpSpPr>
          <a:xfrm>
            <a:off x="563306" y="4931262"/>
            <a:ext cx="10819456" cy="566894"/>
            <a:chOff x="563306" y="4449203"/>
            <a:chExt cx="10819456" cy="566894"/>
          </a:xfrm>
        </p:grpSpPr>
        <p:sp>
          <p:nvSpPr>
            <p:cNvPr id="29" name="Rounded Rectangle 2">
              <a:extLst>
                <a:ext uri="{FF2B5EF4-FFF2-40B4-BE49-F238E27FC236}">
                  <a16:creationId xmlns:a16="http://schemas.microsoft.com/office/drawing/2014/main" id="{ED5E5C2A-2457-9B4F-8B5E-34B36CE9E566}"/>
                </a:ext>
              </a:extLst>
            </p:cNvPr>
            <p:cNvSpPr/>
            <p:nvPr/>
          </p:nvSpPr>
          <p:spPr>
            <a:xfrm>
              <a:off x="1243419" y="4476097"/>
              <a:ext cx="10139343" cy="540000"/>
            </a:xfrm>
            <a:prstGeom prst="round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rtl="1"/>
              <a:r>
                <a:rPr lang="en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IMPATTO ZERO SUGLI STAFF DI CYBER</a:t>
              </a:r>
              <a:r>
                <a:rPr lang="it-IT" sz="2400" b="1" dirty="0">
                  <a:solidFill>
                    <a:srgbClr val="111C39"/>
                  </a:solidFill>
                  <a:latin typeface="Verdana Pro" panose="020B0604030504040204" pitchFamily="34" charset="0"/>
                  <a:sym typeface="Nunito Sans"/>
                </a:rPr>
                <a:t>SECURITY &amp; IT</a:t>
              </a:r>
              <a:endParaRPr lang="en" sz="2400" i="1" dirty="0">
                <a:solidFill>
                  <a:srgbClr val="111C39"/>
                </a:solidFill>
                <a:latin typeface="Verdana Pro" panose="020B0604030504040204" pitchFamily="34" charset="0"/>
                <a:sym typeface="Nunito Sans"/>
              </a:endParaRPr>
            </a:p>
          </p:txBody>
        </p:sp>
        <p:sp>
          <p:nvSpPr>
            <p:cNvPr id="30" name="Ovale 29">
              <a:extLst>
                <a:ext uri="{FF2B5EF4-FFF2-40B4-BE49-F238E27FC236}">
                  <a16:creationId xmlns:a16="http://schemas.microsoft.com/office/drawing/2014/main" id="{84B3394F-DFE1-5A4C-B833-1E0AC643E5E9}"/>
                </a:ext>
              </a:extLst>
            </p:cNvPr>
            <p:cNvSpPr/>
            <p:nvPr/>
          </p:nvSpPr>
          <p:spPr>
            <a:xfrm>
              <a:off x="563306" y="4449203"/>
              <a:ext cx="540000" cy="540000"/>
            </a:xfrm>
            <a:prstGeom prst="ellipse">
              <a:avLst/>
            </a:prstGeom>
            <a:solidFill>
              <a:srgbClr val="F29100"/>
            </a:solidFill>
            <a:ln>
              <a:solidFill>
                <a:srgbClr val="111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b="1" dirty="0">
                  <a:latin typeface="Verdana Pro" panose="020B0604030504040204" pitchFamily="34" charset="0"/>
                </a:rPr>
                <a:t>5</a:t>
              </a:r>
            </a:p>
          </p:txBody>
        </p:sp>
      </p:grp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64086C46-D0C6-DB42-944E-0B71B8560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9483" y="6343393"/>
            <a:ext cx="7187151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rgbClr val="111C39"/>
                </a:solidFill>
                <a:latin typeface="Verdana Pro" panose="020B0604030504040204" pitchFamily="34" charset="0"/>
              </a:defRPr>
            </a:lvl1pPr>
          </a:lstStyle>
          <a:p>
            <a:r>
              <a:rPr lang="it-IT" dirty="0"/>
              <a:t>© Cyber Guru </a:t>
            </a:r>
            <a:r>
              <a:rPr lang="it-IT" dirty="0" err="1"/>
              <a:t>srl</a:t>
            </a:r>
            <a:r>
              <a:rPr lang="it-IT" dirty="0"/>
              <a:t> | </a:t>
            </a:r>
            <a:r>
              <a:rPr lang="it-IT" dirty="0" err="1"/>
              <a:t>Confidential</a:t>
            </a:r>
            <a:r>
              <a:rPr lang="it-IT" dirty="0"/>
              <a:t> | </a:t>
            </a:r>
            <a:r>
              <a:rPr lang="it-IT" dirty="0" err="1"/>
              <a:t>www.cyberguru.eu</a:t>
            </a:r>
            <a:r>
              <a:rPr lang="it-IT" dirty="0"/>
              <a:t> | </a:t>
            </a:r>
            <a:r>
              <a:rPr lang="it-IT" dirty="0" err="1"/>
              <a:t>contact@cyberguru.eu</a:t>
            </a: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9524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CBD63D923ED2B41AB5DF394EF259A1F" ma:contentTypeVersion="6" ma:contentTypeDescription="Creare un nuovo documento." ma:contentTypeScope="" ma:versionID="b91353f37b37147b401ec321baab3af9">
  <xsd:schema xmlns:xsd="http://www.w3.org/2001/XMLSchema" xmlns:xs="http://www.w3.org/2001/XMLSchema" xmlns:p="http://schemas.microsoft.com/office/2006/metadata/properties" xmlns:ns2="4973e435-7b4b-42f8-9b9d-672586c5ba9a" targetNamespace="http://schemas.microsoft.com/office/2006/metadata/properties" ma:root="true" ma:fieldsID="5842a0efdf1865a845233d4e8ac34bd2" ns2:_="">
    <xsd:import namespace="4973e435-7b4b-42f8-9b9d-672586c5ba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73e435-7b4b-42f8-9b9d-672586c5ba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A8D6CA-07D8-44F6-BCA7-3B1F003759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73e435-7b4b-42f8-9b9d-672586c5ba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D93C0E-A750-4880-B200-83AF92F25695}">
  <ds:schemaRefs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4973e435-7b4b-42f8-9b9d-672586c5ba9a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7335A10-C496-4B3F-BA10-AB135DA5DF8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4202</TotalTime>
  <Words>481</Words>
  <Application>Microsoft Macintosh PowerPoint</Application>
  <PresentationFormat>Widescreen</PresentationFormat>
  <Paragraphs>123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Verdana</vt:lpstr>
      <vt:lpstr>Verdana Pro</vt:lpstr>
      <vt:lpstr>Tema di Office</vt:lpstr>
      <vt:lpstr>the CYBER SECURITY  AWARENESS platform</vt:lpstr>
      <vt:lpstr>FATTORE UMANO</vt:lpstr>
      <vt:lpstr>La SOLUZIONE</vt:lpstr>
      <vt:lpstr>PECULIARITÀ</vt:lpstr>
      <vt:lpstr>Cyber Guru Awareness</vt:lpstr>
      <vt:lpstr>CARATTERISTICHE</vt:lpstr>
      <vt:lpstr>Cyber Guru Phishing</vt:lpstr>
      <vt:lpstr>CARATTERISTICHE</vt:lpstr>
      <vt:lpstr>EFFICACIA</vt:lpstr>
      <vt:lpstr>PERCHÈ CYBER GURU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Maurizio Zacchi</dc:creator>
  <cp:lastModifiedBy>Maurizio Zacchi</cp:lastModifiedBy>
  <cp:revision>118</cp:revision>
  <dcterms:created xsi:type="dcterms:W3CDTF">2020-05-10T06:45:55Z</dcterms:created>
  <dcterms:modified xsi:type="dcterms:W3CDTF">2020-05-27T12:59:44Z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0x0101006CBD63D923ED2B41AB5DF394EF259A1F</vt:lpwstr>
  </property>
</Properties>
</file>