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82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9" r:id="rId3"/>
    <p:sldId id="261" r:id="rId4"/>
    <p:sldId id="264" r:id="rId5"/>
    <p:sldId id="266" r:id="rId6"/>
    <p:sldId id="267" r:id="rId7"/>
    <p:sldId id="268" r:id="rId8"/>
    <p:sldId id="269" r:id="rId9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 Hairline" panose="00000300000000000000" pitchFamily="50" charset="0"/>
      <p:regular r:id="rId16"/>
    </p:embeddedFont>
    <p:embeddedFont>
      <p:font typeface="Montserrat" panose="00000500000000000000" pitchFamily="50" charset="0"/>
      <p:regular r:id="rId17"/>
      <p:bold r:id="rId18"/>
    </p:embeddedFont>
    <p:embeddedFont>
      <p:font typeface="Montserrat Light" panose="00000400000000000000" pitchFamily="50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5E3"/>
    <a:srgbClr val="2DA5FF"/>
    <a:srgbClr val="53C0E7"/>
    <a:srgbClr val="6FCBEB"/>
    <a:srgbClr val="7BE1AE"/>
    <a:srgbClr val="E3FA38"/>
    <a:srgbClr val="E47B7F"/>
    <a:srgbClr val="5C6780"/>
    <a:srgbClr val="0091FF"/>
    <a:srgbClr val="009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08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63D84-7D56-43B5-A787-B542DE187849}" type="datetimeFigureOut">
              <a:rPr lang="it-IT" smtClean="0"/>
              <a:t>28/06/2019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6233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7EB7-9EF6-427E-B5FC-241F43A9F8DE}" type="datetimeFigureOut">
              <a:rPr lang="it-IT" smtClean="0"/>
              <a:t>28/06/2019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189B5-C757-4FDB-8BDC-DD9A6D6847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820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 con titolo e relat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olo 1"/>
          <p:cNvSpPr>
            <a:spLocks noGrp="1"/>
          </p:cNvSpPr>
          <p:nvPr>
            <p:ph type="title" hasCustomPrompt="1"/>
          </p:nvPr>
        </p:nvSpPr>
        <p:spPr>
          <a:xfrm>
            <a:off x="795346" y="1457199"/>
            <a:ext cx="6724039" cy="323644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IL TITOLO PRESENTAZIONE</a:t>
            </a:r>
          </a:p>
        </p:txBody>
      </p:sp>
      <p:sp>
        <p:nvSpPr>
          <p:cNvPr id="4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795346" y="3238042"/>
            <a:ext cx="4678532" cy="2913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NOME RELATORE</a:t>
            </a:r>
          </a:p>
        </p:txBody>
      </p:sp>
    </p:spTree>
    <p:extLst>
      <p:ext uri="{BB962C8B-B14F-4D97-AF65-F5344CB8AC3E}">
        <p14:creationId xmlns:p14="http://schemas.microsoft.com/office/powerpoint/2010/main" val="341720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_SOLU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8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_SERVI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83" y="252438"/>
            <a:ext cx="5582970" cy="660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3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E / Titolo + Test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 hasCustomPrompt="1"/>
          </p:nvPr>
        </p:nvSpPr>
        <p:spPr>
          <a:xfrm>
            <a:off x="398811" y="400756"/>
            <a:ext cx="11203379" cy="323644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IL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2" y="1009650"/>
            <a:ext cx="11203727" cy="5141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  <p:pic>
        <p:nvPicPr>
          <p:cNvPr id="5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39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10515600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59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11209748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11209748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6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2" y="1367160"/>
            <a:ext cx="11203727" cy="47842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2520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SIMBOLO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pic>
        <p:nvPicPr>
          <p:cNvPr id="15" name="Immagin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217" y="1566566"/>
            <a:ext cx="4676676" cy="5191303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847" y="430409"/>
            <a:ext cx="1863033" cy="345247"/>
          </a:xfrm>
          <a:prstGeom prst="rect">
            <a:avLst/>
          </a:prstGeom>
        </p:spPr>
      </p:pic>
      <p:sp>
        <p:nvSpPr>
          <p:cNvPr id="8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7076536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76104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IMBOLO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847" y="430409"/>
            <a:ext cx="1863033" cy="34524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115" y="1643434"/>
            <a:ext cx="5229884" cy="2389351"/>
          </a:xfrm>
          <a:prstGeom prst="rect">
            <a:avLst/>
          </a:prstGeom>
        </p:spPr>
      </p:pic>
      <p:sp>
        <p:nvSpPr>
          <p:cNvPr id="7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994300"/>
            <a:ext cx="7076536" cy="5572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34940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SIMBOLO2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238" y="1895354"/>
            <a:ext cx="4218762" cy="367870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972" y="426516"/>
            <a:ext cx="1909484" cy="384460"/>
          </a:xfrm>
          <a:prstGeom prst="rect">
            <a:avLst/>
          </a:prstGeom>
        </p:spPr>
      </p:pic>
      <p:sp>
        <p:nvSpPr>
          <p:cNvPr id="11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4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7076536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308176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ICON2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972" y="426516"/>
            <a:ext cx="1909484" cy="384460"/>
          </a:xfrm>
          <a:prstGeom prst="rect">
            <a:avLst/>
          </a:prstGeom>
        </p:spPr>
      </p:pic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0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1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9364102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3608287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SIMBOLO3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547" y="1228264"/>
            <a:ext cx="2770616" cy="555430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736" y="455555"/>
            <a:ext cx="1587123" cy="326207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4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7076536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389396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ICON3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736" y="455555"/>
            <a:ext cx="1587123" cy="326207"/>
          </a:xfrm>
          <a:prstGeom prst="rect">
            <a:avLst/>
          </a:prstGeom>
        </p:spPr>
      </p:pic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4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9364102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1174902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SIMBOLO4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529" y="446213"/>
            <a:ext cx="2127848" cy="33765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295" y="1525514"/>
            <a:ext cx="3844705" cy="4449773"/>
          </a:xfrm>
          <a:prstGeom prst="rect">
            <a:avLst/>
          </a:prstGeom>
        </p:spPr>
      </p:pic>
      <p:sp>
        <p:nvSpPr>
          <p:cNvPr id="10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2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5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9364102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2786478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SIMBOLO5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767" y="1448554"/>
            <a:ext cx="3057756" cy="532252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291" y="479298"/>
            <a:ext cx="2211232" cy="341623"/>
          </a:xfrm>
          <a:prstGeom prst="rect">
            <a:avLst/>
          </a:prstGeom>
        </p:spPr>
      </p:pic>
      <p:sp>
        <p:nvSpPr>
          <p:cNvPr id="12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5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6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9364102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2525067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TOP-DX1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51" y="1312"/>
            <a:ext cx="1556807" cy="1133971"/>
          </a:xfrm>
          <a:prstGeom prst="rect">
            <a:avLst/>
          </a:prstGeom>
        </p:spPr>
      </p:pic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1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6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9364102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985971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TOP-DX2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199" y="1312"/>
            <a:ext cx="1551911" cy="1133971"/>
          </a:xfrm>
          <a:prstGeom prst="rect">
            <a:avLst/>
          </a:prstGeom>
        </p:spPr>
      </p:pic>
      <p:sp>
        <p:nvSpPr>
          <p:cNvPr id="10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6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9364102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3078115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SOTTOTITOLO+TOP-DX3+PI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199" y="3095"/>
            <a:ext cx="1551911" cy="1130404"/>
          </a:xfrm>
          <a:prstGeom prst="rect">
            <a:avLst/>
          </a:prstGeom>
        </p:spPr>
      </p:pic>
      <p:pic>
        <p:nvPicPr>
          <p:cNvPr id="8" name="Immagin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olo 1"/>
          <p:cNvSpPr>
            <a:spLocks noGrp="1"/>
          </p:cNvSpPr>
          <p:nvPr>
            <p:ph type="title" hasCustomPrompt="1"/>
          </p:nvPr>
        </p:nvSpPr>
        <p:spPr>
          <a:xfrm>
            <a:off x="392441" y="386151"/>
            <a:ext cx="9370124" cy="361016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1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392441" y="765097"/>
            <a:ext cx="9370124" cy="410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92FF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</a:t>
            </a:r>
          </a:p>
        </p:txBody>
      </p:sp>
      <p:sp>
        <p:nvSpPr>
          <p:cNvPr id="15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98463" y="1484364"/>
            <a:ext cx="9364102" cy="5082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5C678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il testo</a:t>
            </a:r>
          </a:p>
        </p:txBody>
      </p:sp>
    </p:spTree>
    <p:extLst>
      <p:ext uri="{BB962C8B-B14F-4D97-AF65-F5344CB8AC3E}">
        <p14:creationId xmlns:p14="http://schemas.microsoft.com/office/powerpoint/2010/main" val="37001079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4225" y="6566535"/>
            <a:ext cx="866775" cy="17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/>
          <p:cNvCxnSpPr/>
          <p:nvPr userDrawn="1"/>
        </p:nvCxnSpPr>
        <p:spPr>
          <a:xfrm>
            <a:off x="0" y="6840070"/>
            <a:ext cx="12192000" cy="0"/>
          </a:xfrm>
          <a:prstGeom prst="line">
            <a:avLst/>
          </a:prstGeom>
          <a:ln w="57150">
            <a:solidFill>
              <a:srgbClr val="009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86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4600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 userDrawn="1"/>
        </p:nvSpPr>
        <p:spPr>
          <a:xfrm>
            <a:off x="2556769" y="887767"/>
            <a:ext cx="843379" cy="42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83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671" r:id="rId2"/>
    <p:sldLayoutId id="2147483665" r:id="rId3"/>
    <p:sldLayoutId id="214748367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72" r:id="rId10"/>
    <p:sldLayoutId id="2147483662" r:id="rId11"/>
    <p:sldLayoutId id="2147483673" r:id="rId12"/>
    <p:sldLayoutId id="2147483663" r:id="rId13"/>
    <p:sldLayoutId id="2147483664" r:id="rId14"/>
    <p:sldLayoutId id="2147483668" r:id="rId15"/>
    <p:sldLayoutId id="2147483669" r:id="rId16"/>
    <p:sldLayoutId id="2147483670" r:id="rId17"/>
    <p:sldLayoutId id="2147483654" r:id="rId18"/>
    <p:sldLayoutId id="214748365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5346" y="1979750"/>
            <a:ext cx="6724039" cy="172011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Montserrat" panose="02000505000000020004" pitchFamily="2" charset="0"/>
              </a:rPr>
              <a:t>DIGITALIZATION: </a:t>
            </a:r>
            <a:br>
              <a:rPr lang="it-IT" dirty="0" smtClean="0">
                <a:latin typeface="Montserrat" panose="02000505000000020004" pitchFamily="2" charset="0"/>
              </a:rPr>
            </a:br>
            <a:r>
              <a:rPr lang="it-IT" dirty="0" smtClean="0">
                <a:latin typeface="Montserrat" panose="02000505000000020004" pitchFamily="2" charset="0"/>
              </a:rPr>
              <a:t>THE KEY TO GROW</a:t>
            </a:r>
            <a:r>
              <a:rPr lang="it-IT" dirty="0">
                <a:latin typeface="Montserrat" panose="02000505000000020004" pitchFamily="2" charset="0"/>
              </a:rPr>
              <a:t/>
            </a:r>
            <a:br>
              <a:rPr lang="it-IT" dirty="0">
                <a:latin typeface="Montserrat" panose="02000505000000020004" pitchFamily="2" charset="0"/>
              </a:rPr>
            </a:br>
            <a:r>
              <a:rPr lang="it-IT" dirty="0">
                <a:latin typeface="Montserrat Light" panose="00000400000000000000" pitchFamily="50" charset="0"/>
              </a:rPr>
              <a:t>Digital Factory</a:t>
            </a:r>
            <a:r>
              <a:rPr lang="it-IT" dirty="0">
                <a:latin typeface="Montserrat" panose="02000505000000020004" pitchFamily="2" charset="0"/>
              </a:rPr>
              <a:t/>
            </a:r>
            <a:br>
              <a:rPr lang="it-IT" dirty="0">
                <a:latin typeface="Montserrat" panose="02000505000000020004" pitchFamily="2" charset="0"/>
              </a:rPr>
            </a:br>
            <a:endParaRPr lang="it-IT" dirty="0">
              <a:latin typeface="Montserrat" panose="02000505000000020004" pitchFamily="2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795346" y="3699860"/>
            <a:ext cx="3564218" cy="1010685"/>
          </a:xfrm>
        </p:spPr>
        <p:txBody>
          <a:bodyPr/>
          <a:lstStyle/>
          <a:p>
            <a:r>
              <a:rPr lang="it-IT" dirty="0">
                <a:latin typeface="Montserrat" panose="02000505000000020004" pitchFamily="2" charset="0"/>
              </a:rPr>
              <a:t>Marco Bubani</a:t>
            </a:r>
          </a:p>
          <a:p>
            <a:r>
              <a:rPr lang="it-IT" dirty="0">
                <a:latin typeface="Montserrat Light" panose="00000400000000000000" pitchFamily="50" charset="0"/>
              </a:rPr>
              <a:t>Direttore Innovazione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10" y="4087672"/>
            <a:ext cx="3057235" cy="216039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455" y="4328391"/>
            <a:ext cx="2751384" cy="267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05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/>
          <a:srcRect l="9350" r="48463"/>
          <a:stretch/>
        </p:blipFill>
        <p:spPr>
          <a:xfrm>
            <a:off x="5943600" y="0"/>
            <a:ext cx="6248400" cy="686694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1" r="-1"/>
          <a:stretch/>
        </p:blipFill>
        <p:spPr>
          <a:xfrm>
            <a:off x="-83620" y="0"/>
            <a:ext cx="6222733" cy="6866947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 rot="5400000">
            <a:off x="4689465" y="-1340726"/>
            <a:ext cx="2963550" cy="5952451"/>
          </a:xfrm>
          <a:prstGeom prst="rect">
            <a:avLst/>
          </a:prstGeom>
          <a:solidFill>
            <a:srgbClr val="2DA5FF">
              <a:alpha val="67451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378839" y="181434"/>
            <a:ext cx="55848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2400" dirty="0">
                <a:solidFill>
                  <a:srgbClr val="FFFFFF"/>
                </a:solidFill>
                <a:latin typeface="Montserrat Light" panose="00000400000000000000" pitchFamily="50" charset="0"/>
              </a:rPr>
              <a:t>DECO, azienda attiva nel settore </a:t>
            </a:r>
            <a:r>
              <a:rPr lang="it-IT" sz="2400" dirty="0" err="1">
                <a:solidFill>
                  <a:srgbClr val="FFFFFF"/>
                </a:solidFill>
                <a:latin typeface="Montserrat Light" panose="00000400000000000000" pitchFamily="50" charset="0"/>
              </a:rPr>
              <a:t>food</a:t>
            </a:r>
            <a:r>
              <a:rPr lang="it-IT" sz="2400" dirty="0">
                <a:solidFill>
                  <a:srgbClr val="FFFFFF"/>
                </a:solidFill>
                <a:latin typeface="Montserrat Light" panose="00000400000000000000" pitchFamily="50" charset="0"/>
              </a:rPr>
              <a:t> e della detergenza avvia una </a:t>
            </a:r>
            <a:r>
              <a:rPr lang="it-IT" sz="2400" dirty="0" err="1">
                <a:solidFill>
                  <a:srgbClr val="FFFFFF"/>
                </a:solidFill>
                <a:latin typeface="Montserrat Light" panose="00000400000000000000" pitchFamily="50" charset="0"/>
              </a:rPr>
              <a:t>roadmap</a:t>
            </a:r>
            <a:r>
              <a:rPr lang="it-IT" sz="2400" dirty="0">
                <a:solidFill>
                  <a:srgbClr val="FFFFFF"/>
                </a:solidFill>
                <a:latin typeface="Montserrat Light" panose="00000400000000000000" pitchFamily="50" charset="0"/>
              </a:rPr>
              <a:t> di digitalizzazione del processo produttivo  </a:t>
            </a:r>
          </a:p>
        </p:txBody>
      </p:sp>
      <p:cxnSp>
        <p:nvCxnSpPr>
          <p:cNvPr id="12" name="Connettore diritto 11"/>
          <p:cNvCxnSpPr/>
          <p:nvPr/>
        </p:nvCxnSpPr>
        <p:spPr>
          <a:xfrm>
            <a:off x="4965325" y="1822178"/>
            <a:ext cx="2138516" cy="0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3" name="Connettore diritto 12"/>
          <p:cNvCxnSpPr/>
          <p:nvPr/>
        </p:nvCxnSpPr>
        <p:spPr>
          <a:xfrm>
            <a:off x="4998223" y="2874279"/>
            <a:ext cx="2138516" cy="0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4" name="Rettangolo 13"/>
          <p:cNvSpPr/>
          <p:nvPr/>
        </p:nvSpPr>
        <p:spPr>
          <a:xfrm>
            <a:off x="5083736" y="1870352"/>
            <a:ext cx="202010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DIGITAL </a:t>
            </a:r>
          </a:p>
          <a:p>
            <a:pPr algn="ctr" defTabSz="914400"/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INDUSTRY</a:t>
            </a:r>
            <a:endParaRPr lang="it-IT" sz="2800" dirty="0">
              <a:solidFill>
                <a:srgbClr val="FFFFFF"/>
              </a:solidFill>
              <a:latin typeface="Montserrat Hairline" panose="000003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39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6" b="18985"/>
          <a:stretch/>
        </p:blipFill>
        <p:spPr>
          <a:xfrm>
            <a:off x="1" y="0"/>
            <a:ext cx="12191999" cy="6862617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502807" y="150093"/>
            <a:ext cx="2975065" cy="6198456"/>
          </a:xfrm>
          <a:prstGeom prst="rect">
            <a:avLst/>
          </a:prstGeom>
          <a:solidFill>
            <a:srgbClr val="1E43E2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66057" y="566659"/>
            <a:ext cx="28341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2200" dirty="0">
                <a:solidFill>
                  <a:srgbClr val="FFFFFF"/>
                </a:solidFill>
                <a:latin typeface="Montserrat Light" panose="00000400000000000000" pitchFamily="50" charset="0"/>
              </a:rPr>
              <a:t>Il network di trasporto non capillare in fabbrica e mutuato dalla rete IT non garantisce i livelli di sicurezza richiesti dal processo produttivo</a:t>
            </a:r>
          </a:p>
        </p:txBody>
      </p:sp>
      <p:cxnSp>
        <p:nvCxnSpPr>
          <p:cNvPr id="8" name="Connettore diritto 7"/>
          <p:cNvCxnSpPr/>
          <p:nvPr/>
        </p:nvCxnSpPr>
        <p:spPr>
          <a:xfrm flipV="1">
            <a:off x="755763" y="4400817"/>
            <a:ext cx="2549742" cy="1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9" name="Connettore diritto 8"/>
          <p:cNvCxnSpPr/>
          <p:nvPr/>
        </p:nvCxnSpPr>
        <p:spPr>
          <a:xfrm flipV="1">
            <a:off x="755763" y="5738949"/>
            <a:ext cx="2518660" cy="1454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0" name="Rettangolo 9"/>
          <p:cNvSpPr/>
          <p:nvPr/>
        </p:nvSpPr>
        <p:spPr>
          <a:xfrm>
            <a:off x="698858" y="4603582"/>
            <a:ext cx="270138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BACKBONE</a:t>
            </a:r>
          </a:p>
          <a:p>
            <a:pPr algn="ctr" defTabSz="914400"/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PROMISQUITY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277410" y="5735918"/>
            <a:ext cx="3209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it-IT" sz="4800" b="1" dirty="0">
                <a:solidFill>
                  <a:srgbClr val="FFFFFF"/>
                </a:solidFill>
                <a:latin typeface="Montserrat" panose="00000500000000000000" pitchFamily="50" charset="0"/>
              </a:rPr>
              <a:t>ISSUE</a:t>
            </a:r>
          </a:p>
        </p:txBody>
      </p:sp>
    </p:spTree>
    <p:extLst>
      <p:ext uri="{BB962C8B-B14F-4D97-AF65-F5344CB8AC3E}">
        <p14:creationId xmlns:p14="http://schemas.microsoft.com/office/powerpoint/2010/main" val="423580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9"/>
          <a:stretch/>
        </p:blipFill>
        <p:spPr>
          <a:xfrm>
            <a:off x="-1" y="0"/>
            <a:ext cx="12203337" cy="6862618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8997515" y="1628015"/>
            <a:ext cx="2975065" cy="4843849"/>
          </a:xfrm>
          <a:prstGeom prst="rect">
            <a:avLst/>
          </a:prstGeom>
          <a:solidFill>
            <a:srgbClr val="7030A0">
              <a:alpha val="6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9169881" y="1952100"/>
            <a:ext cx="26303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2400" dirty="0">
                <a:solidFill>
                  <a:srgbClr val="FFFFFF"/>
                </a:solidFill>
                <a:latin typeface="Montserrat Light" panose="00000400000000000000" pitchFamily="50" charset="0"/>
              </a:rPr>
              <a:t>Un rete di fabbrica è un sistema complesso e la complessità può generare problemi</a:t>
            </a:r>
          </a:p>
        </p:txBody>
      </p:sp>
      <p:cxnSp>
        <p:nvCxnSpPr>
          <p:cNvPr id="8" name="Connettore diritto 7"/>
          <p:cNvCxnSpPr/>
          <p:nvPr/>
        </p:nvCxnSpPr>
        <p:spPr>
          <a:xfrm>
            <a:off x="9415790" y="4870901"/>
            <a:ext cx="2138516" cy="0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9" name="Connettore diritto 8"/>
          <p:cNvCxnSpPr/>
          <p:nvPr/>
        </p:nvCxnSpPr>
        <p:spPr>
          <a:xfrm>
            <a:off x="9415790" y="5832064"/>
            <a:ext cx="2138516" cy="0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0" name="Rettangolo 9"/>
          <p:cNvSpPr/>
          <p:nvPr/>
        </p:nvSpPr>
        <p:spPr>
          <a:xfrm>
            <a:off x="9271296" y="5077517"/>
            <a:ext cx="2541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COMPLEXITY</a:t>
            </a:r>
            <a:r>
              <a:rPr lang="it-IT" sz="2800" dirty="0">
                <a:solidFill>
                  <a:srgbClr val="FFFFFF"/>
                </a:solidFill>
                <a:latin typeface="Montserrat Hairline" panose="00000300000000000000" pitchFamily="50" charset="0"/>
              </a:rPr>
              <a:t>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-243063" y="204261"/>
            <a:ext cx="3209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it-IT" sz="4800" b="1" dirty="0">
                <a:solidFill>
                  <a:srgbClr val="FFFFFF"/>
                </a:solidFill>
                <a:latin typeface="Montserrat" panose="00000500000000000000" pitchFamily="50" charset="0"/>
              </a:rPr>
              <a:t>ISSUE</a:t>
            </a:r>
          </a:p>
        </p:txBody>
      </p:sp>
    </p:spTree>
    <p:extLst>
      <p:ext uri="{BB962C8B-B14F-4D97-AF65-F5344CB8AC3E}">
        <p14:creationId xmlns:p14="http://schemas.microsoft.com/office/powerpoint/2010/main" val="414359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472"/>
          </a:xfrm>
          <a:prstGeom prst="rect">
            <a:avLst/>
          </a:prstGeom>
        </p:spPr>
      </p:pic>
      <p:grpSp>
        <p:nvGrpSpPr>
          <p:cNvPr id="12" name="Gruppo 11"/>
          <p:cNvGrpSpPr/>
          <p:nvPr/>
        </p:nvGrpSpPr>
        <p:grpSpPr>
          <a:xfrm>
            <a:off x="163754" y="147449"/>
            <a:ext cx="5749366" cy="2317502"/>
            <a:chOff x="377114" y="274320"/>
            <a:chExt cx="5749366" cy="2317502"/>
          </a:xfrm>
        </p:grpSpPr>
        <p:sp>
          <p:nvSpPr>
            <p:cNvPr id="11" name="Rettangolo 10"/>
            <p:cNvSpPr/>
            <p:nvPr/>
          </p:nvSpPr>
          <p:spPr>
            <a:xfrm rot="5400000">
              <a:off x="2093046" y="-1441612"/>
              <a:ext cx="2317502" cy="5749366"/>
            </a:xfrm>
            <a:prstGeom prst="rect">
              <a:avLst/>
            </a:prstGeom>
            <a:solidFill>
              <a:schemeClr val="accent2">
                <a:lumMod val="50000"/>
                <a:alpha val="67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CasellaDiTesto 5"/>
            <p:cNvSpPr txBox="1"/>
            <p:nvPr/>
          </p:nvSpPr>
          <p:spPr>
            <a:xfrm>
              <a:off x="525618" y="529791"/>
              <a:ext cx="54878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it-IT" sz="2400" dirty="0">
                  <a:solidFill>
                    <a:srgbClr val="FFFFFF"/>
                  </a:solidFill>
                  <a:latin typeface="Montserrat Light" panose="00000400000000000000" pitchFamily="50" charset="0"/>
                </a:rPr>
                <a:t>Progettazione di una rete dedicata all’Industrial Control System</a:t>
              </a:r>
            </a:p>
          </p:txBody>
        </p:sp>
        <p:cxnSp>
          <p:nvCxnSpPr>
            <p:cNvPr id="7" name="Connettore diritto 6"/>
            <p:cNvCxnSpPr/>
            <p:nvPr/>
          </p:nvCxnSpPr>
          <p:spPr>
            <a:xfrm>
              <a:off x="1117600" y="1571646"/>
              <a:ext cx="4191000" cy="0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8" name="Connettore diritto 7"/>
            <p:cNvCxnSpPr/>
            <p:nvPr/>
          </p:nvCxnSpPr>
          <p:spPr>
            <a:xfrm>
              <a:off x="1136650" y="2288309"/>
              <a:ext cx="4191000" cy="19050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9" name="Rettangolo 8"/>
            <p:cNvSpPr/>
            <p:nvPr/>
          </p:nvSpPr>
          <p:spPr>
            <a:xfrm>
              <a:off x="525618" y="1628796"/>
              <a:ext cx="535448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it-IT" sz="2800" b="1" dirty="0">
                  <a:solidFill>
                    <a:srgbClr val="FFFFFF"/>
                  </a:solidFill>
                  <a:latin typeface="Montserrat Hairline" panose="00000300000000000000" pitchFamily="50" charset="0"/>
                </a:rPr>
                <a:t>INDUSTRIAL NETWORK</a:t>
              </a:r>
              <a:r>
                <a:rPr lang="it-IT" sz="2800" dirty="0">
                  <a:solidFill>
                    <a:srgbClr val="FFFFFF"/>
                  </a:solidFill>
                  <a:latin typeface="Montserrat Hairline" panose="00000300000000000000" pitchFamily="50" charset="0"/>
                </a:rPr>
                <a:t> </a:t>
              </a:r>
            </a:p>
          </p:txBody>
        </p:sp>
      </p:grpSp>
      <p:sp>
        <p:nvSpPr>
          <p:cNvPr id="10" name="Rettangolo 9"/>
          <p:cNvSpPr/>
          <p:nvPr/>
        </p:nvSpPr>
        <p:spPr>
          <a:xfrm>
            <a:off x="363073" y="5795278"/>
            <a:ext cx="34387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it-IT" sz="4800" b="1" dirty="0">
                <a:solidFill>
                  <a:srgbClr val="FFFFFF"/>
                </a:solidFill>
                <a:latin typeface="Montserrat" panose="00000500000000000000" pitchFamily="50" charset="0"/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203240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472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5536696" y="4556154"/>
            <a:ext cx="6143187" cy="2010269"/>
          </a:xfrm>
          <a:prstGeom prst="rect">
            <a:avLst/>
          </a:prstGeom>
          <a:solidFill>
            <a:srgbClr val="35B5E3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448448" y="4556154"/>
            <a:ext cx="6319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it-IT" sz="2400" dirty="0">
                <a:solidFill>
                  <a:srgbClr val="FFFFFF"/>
                </a:solidFill>
                <a:latin typeface="Montserrat Light" panose="00000400000000000000" pitchFamily="50" charset="0"/>
              </a:rPr>
              <a:t>Segmentazione e controllo fra le varie aree produttive secondo standard </a:t>
            </a:r>
          </a:p>
          <a:p>
            <a:pPr algn="ctr" defTabSz="914400"/>
            <a:r>
              <a:rPr lang="it-IT" sz="2400" dirty="0">
                <a:solidFill>
                  <a:srgbClr val="FFFFFF"/>
                </a:solidFill>
                <a:latin typeface="Montserrat Light" panose="00000400000000000000" pitchFamily="50" charset="0"/>
              </a:rPr>
              <a:t>IEC 62443</a:t>
            </a:r>
          </a:p>
        </p:txBody>
      </p:sp>
      <p:cxnSp>
        <p:nvCxnSpPr>
          <p:cNvPr id="8" name="Connettore diritto 7"/>
          <p:cNvCxnSpPr/>
          <p:nvPr/>
        </p:nvCxnSpPr>
        <p:spPr>
          <a:xfrm>
            <a:off x="6200195" y="5851603"/>
            <a:ext cx="5011503" cy="7753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9" name="Connettore diritto 8"/>
          <p:cNvCxnSpPr/>
          <p:nvPr/>
        </p:nvCxnSpPr>
        <p:spPr>
          <a:xfrm>
            <a:off x="6222334" y="6406288"/>
            <a:ext cx="5011503" cy="0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0" name="Rettangolo 9"/>
          <p:cNvSpPr/>
          <p:nvPr/>
        </p:nvSpPr>
        <p:spPr>
          <a:xfrm>
            <a:off x="6148944" y="5883068"/>
            <a:ext cx="5158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NETWORK</a:t>
            </a:r>
            <a:r>
              <a:rPr lang="it-IT" sz="2800" dirty="0">
                <a:solidFill>
                  <a:srgbClr val="FFFFFF"/>
                </a:solidFill>
                <a:latin typeface="Montserrat Hairline" panose="00000300000000000000" pitchFamily="50" charset="0"/>
              </a:rPr>
              <a:t> </a:t>
            </a:r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SEGMENTATION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8435655" y="207716"/>
            <a:ext cx="34387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it-IT" sz="4800" b="1" dirty="0">
                <a:solidFill>
                  <a:srgbClr val="FFFFFF"/>
                </a:solidFill>
                <a:latin typeface="Montserrat" panose="00000500000000000000" pitchFamily="50" charset="0"/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427166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r="8075"/>
          <a:stretch/>
        </p:blipFill>
        <p:spPr>
          <a:xfrm>
            <a:off x="0" y="0"/>
            <a:ext cx="12192000" cy="6877657"/>
          </a:xfrm>
          <a:prstGeom prst="rect">
            <a:avLst/>
          </a:prstGeom>
        </p:spPr>
      </p:pic>
      <p:grpSp>
        <p:nvGrpSpPr>
          <p:cNvPr id="13" name="Gruppo 12"/>
          <p:cNvGrpSpPr/>
          <p:nvPr/>
        </p:nvGrpSpPr>
        <p:grpSpPr>
          <a:xfrm>
            <a:off x="-301804" y="1450110"/>
            <a:ext cx="12075318" cy="5144658"/>
            <a:chOff x="-274095" y="1445257"/>
            <a:chExt cx="12075318" cy="5144658"/>
          </a:xfrm>
        </p:grpSpPr>
        <p:sp>
          <p:nvSpPr>
            <p:cNvPr id="6" name="Rettangolo 5"/>
            <p:cNvSpPr/>
            <p:nvPr/>
          </p:nvSpPr>
          <p:spPr>
            <a:xfrm rot="5400000">
              <a:off x="-294991" y="2207258"/>
              <a:ext cx="5144658" cy="3620656"/>
            </a:xfrm>
            <a:prstGeom prst="rect">
              <a:avLst/>
            </a:prstGeom>
            <a:solidFill>
              <a:srgbClr val="5C6780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467011" y="1770736"/>
              <a:ext cx="362065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endParaRPr lang="it-IT" sz="2400" dirty="0">
                <a:solidFill>
                  <a:srgbClr val="FFFFFF"/>
                </a:solidFill>
                <a:latin typeface="Montserrat Light" panose="00000400000000000000" pitchFamily="50" charset="0"/>
              </a:endParaRPr>
            </a:p>
            <a:p>
              <a:pPr algn="ctr" defTabSz="914400"/>
              <a:endParaRPr lang="it-IT" sz="2400" dirty="0">
                <a:solidFill>
                  <a:srgbClr val="FFFFFF"/>
                </a:solidFill>
                <a:latin typeface="Montserrat Light" panose="00000400000000000000" pitchFamily="50" charset="0"/>
              </a:endParaRPr>
            </a:p>
            <a:p>
              <a:pPr algn="ctr" defTabSz="914400"/>
              <a:r>
                <a:rPr lang="it-IT" sz="2400" dirty="0">
                  <a:solidFill>
                    <a:srgbClr val="FFFFFF"/>
                  </a:solidFill>
                  <a:latin typeface="Montserrat Light" panose="00000400000000000000" pitchFamily="50" charset="0"/>
                </a:rPr>
                <a:t>Un’applicazione che interagisce con la rete di fabbrica per semplificarne il controllo da parte degli operatori OT </a:t>
              </a:r>
            </a:p>
          </p:txBody>
        </p:sp>
        <p:cxnSp>
          <p:nvCxnSpPr>
            <p:cNvPr id="8" name="Connettore diritto 7"/>
            <p:cNvCxnSpPr/>
            <p:nvPr/>
          </p:nvCxnSpPr>
          <p:spPr>
            <a:xfrm>
              <a:off x="885822" y="5312500"/>
              <a:ext cx="2838450" cy="0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9" name="Connettore diritto 8"/>
            <p:cNvCxnSpPr/>
            <p:nvPr/>
          </p:nvCxnSpPr>
          <p:spPr>
            <a:xfrm>
              <a:off x="839641" y="6019134"/>
              <a:ext cx="2838450" cy="7753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10" name="Rettangolo 9"/>
            <p:cNvSpPr/>
            <p:nvPr/>
          </p:nvSpPr>
          <p:spPr>
            <a:xfrm>
              <a:off x="-274095" y="5398847"/>
              <a:ext cx="51582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it-IT" sz="2800" b="1" dirty="0">
                  <a:solidFill>
                    <a:srgbClr val="FFFFFF"/>
                  </a:solidFill>
                  <a:latin typeface="Montserrat Hairline" panose="00000300000000000000" pitchFamily="50" charset="0"/>
                </a:rPr>
                <a:t>EASY CONTROL</a:t>
              </a:r>
            </a:p>
          </p:txBody>
        </p:sp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153" y="1790434"/>
              <a:ext cx="2104420" cy="434608"/>
            </a:xfrm>
            <a:prstGeom prst="rect">
              <a:avLst/>
            </a:prstGeom>
          </p:spPr>
        </p:pic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8872" y="5494689"/>
              <a:ext cx="2232351" cy="3315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608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"/>
            <a:ext cx="12192000" cy="685800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7105536" y="5439830"/>
            <a:ext cx="4453004" cy="1085850"/>
          </a:xfrm>
          <a:prstGeom prst="rect">
            <a:avLst/>
          </a:prstGeom>
          <a:solidFill>
            <a:srgbClr val="5C6780">
              <a:alpha val="6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Connettore diritto 6"/>
          <p:cNvCxnSpPr/>
          <p:nvPr/>
        </p:nvCxnSpPr>
        <p:spPr>
          <a:xfrm flipV="1">
            <a:off x="7811986" y="5721145"/>
            <a:ext cx="3008414" cy="34311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8" name="Connettore diritto 7"/>
          <p:cNvCxnSpPr/>
          <p:nvPr/>
        </p:nvCxnSpPr>
        <p:spPr>
          <a:xfrm flipV="1">
            <a:off x="7811986" y="6244365"/>
            <a:ext cx="3008414" cy="11574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9" name="Rettangolo 8"/>
          <p:cNvSpPr/>
          <p:nvPr/>
        </p:nvSpPr>
        <p:spPr>
          <a:xfrm>
            <a:off x="7596027" y="5721145"/>
            <a:ext cx="34720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it-IT" sz="2800" b="1" dirty="0">
                <a:solidFill>
                  <a:srgbClr val="FFFFFF"/>
                </a:solidFill>
                <a:latin typeface="Montserrat Hairline" panose="00000300000000000000" pitchFamily="50" charset="0"/>
              </a:rPr>
              <a:t>ONE STEP HAED</a:t>
            </a:r>
            <a:endParaRPr lang="it-IT" sz="2800" dirty="0">
              <a:solidFill>
                <a:srgbClr val="FFFFFF"/>
              </a:solidFill>
              <a:latin typeface="Montserrat Hairline" panose="00000300000000000000" pitchFamily="50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7" y="-145517"/>
            <a:ext cx="2595132" cy="183385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698" y="331709"/>
            <a:ext cx="2562225" cy="86677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310" y="133188"/>
            <a:ext cx="2031421" cy="197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8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i Office">
  <a:themeElements>
    <a:clrScheme name="COLORI VE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FF"/>
      </a:accent1>
      <a:accent2>
        <a:srgbClr val="5C6780"/>
      </a:accent2>
      <a:accent3>
        <a:srgbClr val="E47B7F"/>
      </a:accent3>
      <a:accent4>
        <a:srgbClr val="E3FA38"/>
      </a:accent4>
      <a:accent5>
        <a:srgbClr val="7BE1AE"/>
      </a:accent5>
      <a:accent6>
        <a:srgbClr val="000000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Msistemi_Template_Calibri_16x9_2017.pptx" id="{34847049-7CF3-474A-8062-58739B91DD86}" vid="{374E2F38-DEF5-45A2-B5F0-83747371D2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5B1E2E08837564BB9D280DF3FFB7F8E" ma:contentTypeVersion="9" ma:contentTypeDescription="Creare un nuovo documento." ma:contentTypeScope="" ma:versionID="6230a2f7519966812f0a5c80b78001a2">
  <xsd:schema xmlns:xsd="http://www.w3.org/2001/XMLSchema" xmlns:xs="http://www.w3.org/2001/XMLSchema" xmlns:p="http://schemas.microsoft.com/office/2006/metadata/properties" xmlns:ns2="3d8a0f3f-056e-469e-96c1-a7a36d326b94" xmlns:ns3="d4102e9a-3ea7-41eb-9d38-27a793b79694" targetNamespace="http://schemas.microsoft.com/office/2006/metadata/properties" ma:root="true" ma:fieldsID="8f9d315fa72189f4f0e4e6c4935af1c9" ns2:_="" ns3:_="">
    <xsd:import namespace="3d8a0f3f-056e-469e-96c1-a7a36d326b94"/>
    <xsd:import namespace="d4102e9a-3ea7-41eb-9d38-27a793b7969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8a0f3f-056e-469e-96c1-a7a36d326b9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02e9a-3ea7-41eb-9d38-27a793b79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F568D2-1214-4A96-A570-62FFB3AF5E02}"/>
</file>

<file path=customXml/itemProps2.xml><?xml version="1.0" encoding="utf-8"?>
<ds:datastoreItem xmlns:ds="http://schemas.openxmlformats.org/officeDocument/2006/customXml" ds:itemID="{16C81500-C6C0-406E-B9AA-6448DB519095}"/>
</file>

<file path=customXml/itemProps3.xml><?xml version="1.0" encoding="utf-8"?>
<ds:datastoreItem xmlns:ds="http://schemas.openxmlformats.org/officeDocument/2006/customXml" ds:itemID="{C6EEF10F-558D-43A3-B0CE-98156B22E23D}"/>
</file>

<file path=docProps/app.xml><?xml version="1.0" encoding="utf-8"?>
<Properties xmlns="http://schemas.openxmlformats.org/officeDocument/2006/extended-properties" xmlns:vt="http://schemas.openxmlformats.org/officeDocument/2006/docPropsVTypes">
  <Template>VEMsistemi_Template_Calibri_16x9_2017</Template>
  <TotalTime>152</TotalTime>
  <Words>116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Calibri</vt:lpstr>
      <vt:lpstr>Montserrat Hairline</vt:lpstr>
      <vt:lpstr>Montserrat</vt:lpstr>
      <vt:lpstr>Montserrat Light</vt:lpstr>
      <vt:lpstr>Tema di Office</vt:lpstr>
      <vt:lpstr>DIGITALIZATION:  THE KEY TO GROW Digital Factory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Federica Giovannini</dc:creator>
  <cp:lastModifiedBy>Maria Elisa Tampieri</cp:lastModifiedBy>
  <cp:revision>20</cp:revision>
  <dcterms:created xsi:type="dcterms:W3CDTF">2019-06-28T07:47:11Z</dcterms:created>
  <dcterms:modified xsi:type="dcterms:W3CDTF">2019-06-28T16:52:34Z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0x01010055B1E2E08837564BB9D280DF3FFB7F8E</vt:lpwstr>
  </property>
</Properties>
</file>